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7"/>
  </p:notesMasterIdLst>
  <p:handoutMasterIdLst>
    <p:handoutMasterId r:id="rId15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400" r:id="rId130"/>
    <p:sldId id="401" r:id="rId131"/>
    <p:sldId id="402" r:id="rId132"/>
    <p:sldId id="404" r:id="rId133"/>
    <p:sldId id="405" r:id="rId134"/>
    <p:sldId id="406" r:id="rId135"/>
    <p:sldId id="408" r:id="rId136"/>
    <p:sldId id="409" r:id="rId137"/>
    <p:sldId id="410" r:id="rId138"/>
    <p:sldId id="412" r:id="rId139"/>
    <p:sldId id="413" r:id="rId140"/>
    <p:sldId id="414" r:id="rId141"/>
    <p:sldId id="416" r:id="rId142"/>
    <p:sldId id="417" r:id="rId143"/>
    <p:sldId id="418" r:id="rId144"/>
    <p:sldId id="420" r:id="rId145"/>
    <p:sldId id="421" r:id="rId146"/>
    <p:sldId id="422" r:id="rId147"/>
    <p:sldId id="424" r:id="rId148"/>
    <p:sldId id="425" r:id="rId149"/>
    <p:sldId id="426" r:id="rId150"/>
    <p:sldId id="428" r:id="rId151"/>
    <p:sldId id="429" r:id="rId152"/>
    <p:sldId id="430" r:id="rId153"/>
    <p:sldId id="432" r:id="rId154"/>
    <p:sldId id="433" r:id="rId155"/>
    <p:sldId id="434"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1" clrIdx="0"/>
  <p:cmAuthor id="1" name="Copyeditor" initials="A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7525C-189D-C244-99CA-1C0DE02B8147}" v="3" dt="2020-12-18T18:26:23.75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8163" autoAdjust="0"/>
  </p:normalViewPr>
  <p:slideViewPr>
    <p:cSldViewPr snapToGrid="0">
      <p:cViewPr varScale="1">
        <p:scale>
          <a:sx n="98" d="100"/>
          <a:sy n="98" d="100"/>
        </p:scale>
        <p:origin x="768" y="200"/>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FA87525C-189D-C244-99CA-1C0DE02B8147}"/>
    <pc:docChg chg="modMainMaster">
      <pc:chgData name="Kathryn Leeber" userId="15028f3c-0a13-4345-9369-dac953ae4f16" providerId="ADAL" clId="{FA87525C-189D-C244-99CA-1C0DE02B8147}" dt="2020-12-18T18:26:23.753" v="2"/>
      <pc:docMkLst>
        <pc:docMk/>
      </pc:docMkLst>
      <pc:sldMasterChg chg="modSp modSldLayout">
        <pc:chgData name="Kathryn Leeber" userId="15028f3c-0a13-4345-9369-dac953ae4f16" providerId="ADAL" clId="{FA87525C-189D-C244-99CA-1C0DE02B8147}" dt="2020-12-18T18:26:23.753" v="2"/>
        <pc:sldMasterMkLst>
          <pc:docMk/>
          <pc:sldMasterMk cId="2871921020" sldId="2147483648"/>
        </pc:sldMasterMkLst>
        <pc:spChg chg="mod">
          <ac:chgData name="Kathryn Leeber" userId="15028f3c-0a13-4345-9369-dac953ae4f16" providerId="ADAL" clId="{FA87525C-189D-C244-99CA-1C0DE02B8147}" dt="2020-12-18T18:26:23.753" v="2"/>
          <ac:spMkLst>
            <pc:docMk/>
            <pc:sldMasterMk cId="2871921020" sldId="2147483648"/>
            <ac:spMk id="7" creationId="{21F38BD8-3F75-CE4C-AFEF-0C6B45F77F8C}"/>
          </ac:spMkLst>
        </pc:spChg>
        <pc:sldLayoutChg chg="modSp">
          <pc:chgData name="Kathryn Leeber" userId="15028f3c-0a13-4345-9369-dac953ae4f16" providerId="ADAL" clId="{FA87525C-189D-C244-99CA-1C0DE02B8147}" dt="2020-12-18T18:26:14.912" v="0"/>
          <pc:sldLayoutMkLst>
            <pc:docMk/>
            <pc:sldMasterMk cId="2871921020" sldId="2147483648"/>
            <pc:sldLayoutMk cId="3047549913" sldId="2147483649"/>
          </pc:sldLayoutMkLst>
          <pc:spChg chg="mod">
            <ac:chgData name="Kathryn Leeber" userId="15028f3c-0a13-4345-9369-dac953ae4f16" providerId="ADAL" clId="{FA87525C-189D-C244-99CA-1C0DE02B8147}" dt="2020-12-18T18:26:14.912" v="0"/>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F2F4B922-0225-3345-832E-48E2648B9F04}"/>
    <pc:docChg chg="modSld modMainMaster">
      <pc:chgData name="Kathryn Leeber" userId="15028f3c-0a13-4345-9369-dac953ae4f16" providerId="ADAL" clId="{F2F4B922-0225-3345-832E-48E2648B9F04}" dt="2020-11-20T19:19:39.482" v="11" actId="20577"/>
      <pc:docMkLst>
        <pc:docMk/>
      </pc:docMkLst>
      <pc:sldChg chg="modSp mod">
        <pc:chgData name="Kathryn Leeber" userId="15028f3c-0a13-4345-9369-dac953ae4f16" providerId="ADAL" clId="{F2F4B922-0225-3345-832E-48E2648B9F04}" dt="2020-11-20T19:19:39.482" v="11" actId="20577"/>
        <pc:sldMkLst>
          <pc:docMk/>
          <pc:sldMk cId="0" sldId="368"/>
        </pc:sldMkLst>
        <pc:spChg chg="mod">
          <ac:chgData name="Kathryn Leeber" userId="15028f3c-0a13-4345-9369-dac953ae4f16" providerId="ADAL" clId="{F2F4B922-0225-3345-832E-48E2648B9F04}" dt="2020-11-20T19:19:39.482" v="11" actId="20577"/>
          <ac:spMkLst>
            <pc:docMk/>
            <pc:sldMk cId="0" sldId="368"/>
            <ac:spMk id="106499" creationId="{00000000-0000-0000-0000-000000000000}"/>
          </ac:spMkLst>
        </pc:spChg>
      </pc:sldChg>
      <pc:sldMasterChg chg="modSp mod modSldLayout">
        <pc:chgData name="Kathryn Leeber" userId="15028f3c-0a13-4345-9369-dac953ae4f16" providerId="ADAL" clId="{F2F4B922-0225-3345-832E-48E2648B9F04}" dt="2020-11-20T17:05:53.112" v="7"/>
        <pc:sldMasterMkLst>
          <pc:docMk/>
          <pc:sldMasterMk cId="2871921020" sldId="2147483648"/>
        </pc:sldMasterMkLst>
        <pc:spChg chg="mod">
          <ac:chgData name="Kathryn Leeber" userId="15028f3c-0a13-4345-9369-dac953ae4f16" providerId="ADAL" clId="{F2F4B922-0225-3345-832E-48E2648B9F04}" dt="2020-11-20T17:05:44.901" v="5"/>
          <ac:spMkLst>
            <pc:docMk/>
            <pc:sldMasterMk cId="2871921020" sldId="2147483648"/>
            <ac:spMk id="7" creationId="{21F38BD8-3F75-CE4C-AFEF-0C6B45F77F8C}"/>
          </ac:spMkLst>
        </pc:spChg>
        <pc:sldLayoutChg chg="modSp mod">
          <pc:chgData name="Kathryn Leeber" userId="15028f3c-0a13-4345-9369-dac953ae4f16" providerId="ADAL" clId="{F2F4B922-0225-3345-832E-48E2648B9F04}" dt="2020-11-20T17:05:53.112" v="7"/>
          <pc:sldLayoutMkLst>
            <pc:docMk/>
            <pc:sldMasterMk cId="2871921020" sldId="2147483648"/>
            <pc:sldLayoutMk cId="3047549913" sldId="2147483649"/>
          </pc:sldLayoutMkLst>
          <pc:spChg chg="mod">
            <ac:chgData name="Kathryn Leeber" userId="15028f3c-0a13-4345-9369-dac953ae4f16" providerId="ADAL" clId="{F2F4B922-0225-3345-832E-48E2648B9F04}" dt="2020-11-20T17:05:53.112" v="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Special Patient Populations</a:t>
            </a:r>
            <a:endParaRPr lang="en-IN" altLang="en-US" dirty="0">
              <a:latin typeface="Times New Roman" charset="0"/>
              <a:ea typeface="MS PGothic" charset="-128"/>
            </a:endParaRPr>
          </a:p>
          <a:p>
            <a:r>
              <a:rPr lang="en-US" altLang="en-US" dirty="0">
                <a:latin typeface="Times New Roman" charset="0"/>
                <a:ea typeface="MS PGothic" charset="-128"/>
              </a:rPr>
              <a:t>Applies a fundamental knowledge of growth, development, and aging and assessment findings to provide basic emergency care and transportation for a patient with special needs.</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58C82D-1263-3D45-8CE1-D2B5E9957748}" type="slidenum">
              <a:rPr lang="en-US" altLang="en-US" sz="1200"/>
              <a:pPr eaLnBrk="1" hangingPunct="1"/>
              <a:t>2</a:t>
            </a:fld>
            <a:endParaRPr lang="en-US" altLang="en-US" sz="1200" dirty="0"/>
          </a:p>
        </p:txBody>
      </p:sp>
    </p:spTree>
    <p:extLst>
      <p:ext uri="{BB962C8B-B14F-4D97-AF65-F5344CB8AC3E}">
        <p14:creationId xmlns:p14="http://schemas.microsoft.com/office/powerpoint/2010/main" val="130018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The fallopian tubes extend out laterally from the uterus, with one tube associated with each ovary.</a:t>
            </a:r>
            <a:endParaRPr lang="en-IN" dirty="0"/>
          </a:p>
          <a:p>
            <a:pPr>
              <a:defRPr/>
            </a:pPr>
            <a:r>
              <a:rPr lang="en-US" dirty="0"/>
              <a:t>       1.    Fertilization usually occurs when the egg is inside the fallopian tube.</a:t>
            </a:r>
            <a:endParaRPr lang="en-IN" dirty="0"/>
          </a:p>
          <a:p>
            <a:pPr>
              <a:defRPr/>
            </a:pPr>
            <a:r>
              <a:rPr lang="en-US" dirty="0"/>
              <a:t>       2.    The fertilized egg then continues to the uterus where, if implantation occurs, it develops into an embryo and then a fetus and grows until the time of delivery. </a:t>
            </a:r>
            <a:endParaRPr lang="en-IN" dirty="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3533C4-8C77-9943-9E0F-CAE9E9F9DDCE}" type="slidenum">
              <a:rPr lang="en-US" altLang="en-US" sz="1200"/>
              <a:pPr eaLnBrk="1" hangingPunct="1"/>
              <a:t>11</a:t>
            </a:fld>
            <a:endParaRPr lang="en-US" altLang="en-US" sz="1200" dirty="0"/>
          </a:p>
        </p:txBody>
      </p:sp>
    </p:spTree>
    <p:extLst>
      <p:ext uri="{BB962C8B-B14F-4D97-AF65-F5344CB8AC3E}">
        <p14:creationId xmlns:p14="http://schemas.microsoft.com/office/powerpoint/2010/main" val="4980375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Apgar score</a:t>
            </a:r>
            <a:endParaRPr lang="en-IN" altLang="en-US" dirty="0">
              <a:latin typeface="Times New Roman" charset="0"/>
              <a:ea typeface="MS PGothic" charset="-128"/>
            </a:endParaRPr>
          </a:p>
          <a:p>
            <a:r>
              <a:rPr lang="en-US" altLang="en-US" dirty="0">
                <a:latin typeface="Times New Roman" charset="0"/>
                <a:ea typeface="MS PGothic" charset="-128"/>
              </a:rPr>
              <a:t>        1.    The Apgar score is the standard scoring system used to assess the status of a newborn. </a:t>
            </a:r>
            <a:endParaRPr lang="en-IN" altLang="en-US" dirty="0">
              <a:latin typeface="Times New Roman" charset="0"/>
              <a:ea typeface="MS PGothic" charset="-128"/>
            </a:endParaRPr>
          </a:p>
          <a:p>
            <a:r>
              <a:rPr lang="en-US" altLang="en-US" dirty="0">
                <a:latin typeface="Times New Roman" charset="0"/>
                <a:ea typeface="MS PGothic" charset="-128"/>
              </a:rPr>
              <a:t>        2.    It assigns a number value (0, 1, or 2) to five areas of activity.</a:t>
            </a:r>
            <a:endParaRPr lang="en-IN" altLang="en-US" dirty="0">
              <a:latin typeface="Times New Roman" charset="0"/>
              <a:ea typeface="MS PGothic" charset="-128"/>
            </a:endParaRPr>
          </a:p>
          <a:p>
            <a:r>
              <a:rPr lang="en-US" altLang="en-US" dirty="0">
                <a:latin typeface="Times New Roman" charset="0"/>
                <a:ea typeface="MS PGothic" charset="-128"/>
              </a:rPr>
              <a:t>               a.    Appearance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Pulse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Grimace or irritability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Activity or muscle tone</a:t>
            </a:r>
            <a:endParaRPr lang="en-IN" altLang="en-US" dirty="0">
              <a:latin typeface="Times New Roman" charset="0"/>
              <a:ea typeface="MS PGothic" charset="-128"/>
            </a:endParaRPr>
          </a:p>
          <a:p>
            <a:r>
              <a:rPr lang="en-US" altLang="en-US" dirty="0">
                <a:latin typeface="Times New Roman" charset="0"/>
                <a:ea typeface="MS PGothic" charset="-128"/>
              </a:rPr>
              <a:t>               e.    Respirations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279C86-17F6-B841-869F-1966E08C3A83}"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18857332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The total of the five numbers is the Apgar score. </a:t>
            </a:r>
            <a:endParaRPr lang="en-IN" dirty="0"/>
          </a:p>
          <a:p>
            <a:pPr>
              <a:defRPr/>
            </a:pPr>
            <a:r>
              <a:rPr lang="en-US" dirty="0"/>
              <a:t>       a.    Calculate the Apgar score at 1 minute and 5 minutes after birth.</a:t>
            </a:r>
          </a:p>
          <a:p>
            <a:pPr>
              <a:defRPr/>
            </a:pPr>
            <a:r>
              <a:rPr lang="en-US" dirty="0"/>
              <a:t>       b.    The highest possible Apgar score is 10</a:t>
            </a:r>
            <a:endParaRPr lang="en-IN" dirty="0"/>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0D9CA5-A88B-2945-8AA8-B403727B0852}"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9555577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how to calculate the Apgar score for a newborn.</a:t>
            </a: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F31766-EEA9-5F4C-86C5-170B3E1B2325}"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1760054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Steps for assessing a newborn:</a:t>
            </a:r>
            <a:endParaRPr lang="en-IN" altLang="en-US" dirty="0">
              <a:latin typeface="Times New Roman" charset="0"/>
              <a:ea typeface="MS PGothic" charset="-128"/>
            </a:endParaRPr>
          </a:p>
          <a:p>
            <a:r>
              <a:rPr lang="en-US" altLang="en-US" dirty="0">
                <a:latin typeface="Times New Roman" charset="0"/>
                <a:ea typeface="MS PGothic" charset="-128"/>
              </a:rPr>
              <a:t>       a.   Quickly calculate the Apgar score to establish a baseline of the newborn’s status.</a:t>
            </a:r>
            <a:endParaRPr lang="en-IN" altLang="en-US" dirty="0">
              <a:latin typeface="Times New Roman" charset="0"/>
              <a:ea typeface="MS PGothic" charset="-128"/>
            </a:endParaRPr>
          </a:p>
          <a:p>
            <a:r>
              <a:rPr lang="en-US" altLang="en-US" dirty="0">
                <a:latin typeface="Times New Roman" charset="0"/>
                <a:ea typeface="MS PGothic" charset="-128"/>
              </a:rPr>
              <a:t>       b.   Stimulation should result in an immediate increase in respiration rate.</a:t>
            </a:r>
            <a:endParaRPr lang="en-IN" altLang="en-US" dirty="0">
              <a:latin typeface="Times New Roman" charset="0"/>
              <a:ea typeface="MS PGothic" charset="-128"/>
            </a:endParaRPr>
          </a:p>
          <a:p>
            <a:r>
              <a:rPr lang="en-US" altLang="en-US" dirty="0">
                <a:latin typeface="Times New Roman" charset="0"/>
                <a:ea typeface="MS PGothic" charset="-128"/>
              </a:rPr>
              <a:t>              i.    If not, you must begin ventilations with a bag-mask device.</a:t>
            </a:r>
            <a:endParaRPr lang="en-IN" altLang="en-US" dirty="0">
              <a:latin typeface="Times New Roman" charset="0"/>
              <a:ea typeface="MS PGothic" charset="-128"/>
            </a:endParaRPr>
          </a:p>
          <a:p>
            <a:r>
              <a:rPr lang="en-US" altLang="en-US" dirty="0">
                <a:latin typeface="Times New Roman" charset="0"/>
                <a:ea typeface="MS PGothic" charset="-128"/>
              </a:rPr>
              <a:t>       c.    If the newborn is breathing well, you should next check the pulse rate by feeling the brachial pulse or the pulsations at the base of the umbilical cord or auscultating the chest with a stethoscope.</a:t>
            </a:r>
            <a:endParaRPr lang="en-IN" altLang="en-US" dirty="0">
              <a:latin typeface="Times New Roman" charset="0"/>
              <a:ea typeface="MS PGothic" charset="-128"/>
            </a:endParaRPr>
          </a:p>
          <a:p>
            <a:r>
              <a:rPr lang="en-US" altLang="en-US" dirty="0">
                <a:latin typeface="Times New Roman" charset="0"/>
                <a:ea typeface="MS PGothic" charset="-128"/>
              </a:rPr>
              <a:t>              i.    The pulse rate should be at least 100 beats/min.</a:t>
            </a:r>
            <a:endParaRPr lang="en-IN" altLang="en-US" dirty="0">
              <a:latin typeface="Times New Roman" charset="0"/>
              <a:ea typeface="MS PGothic" charset="-128"/>
            </a:endParaRPr>
          </a:p>
          <a:p>
            <a:r>
              <a:rPr lang="en-US" altLang="en-US" dirty="0">
                <a:latin typeface="Times New Roman" charset="0"/>
                <a:ea typeface="MS PGothic" charset="-128"/>
              </a:rPr>
              <a:t>              ii.   If it is not, begin ventilations with a bag-mask device.</a:t>
            </a:r>
            <a:endParaRPr lang="en-IN" altLang="en-US" dirty="0">
              <a:latin typeface="Times New Roman" charset="0"/>
              <a:ea typeface="MS PGothic" charset="-128"/>
            </a:endParaRPr>
          </a:p>
          <a:p>
            <a:r>
              <a:rPr lang="en-US" altLang="en-US" dirty="0">
                <a:latin typeface="Times New Roman" charset="0"/>
                <a:ea typeface="MS PGothic" charset="-128"/>
              </a:rPr>
              <a:t>              iii.  Reassess respirations and heart rate at least every 30 seconds.</a:t>
            </a:r>
            <a:endParaRPr lang="en-IN" altLang="en-US" dirty="0">
              <a:latin typeface="Times New Roman" charset="0"/>
              <a:ea typeface="MS PGothic" charset="-128"/>
            </a:endParaRPr>
          </a:p>
          <a:p>
            <a:r>
              <a:rPr lang="en-US" altLang="en-US" dirty="0">
                <a:latin typeface="Times New Roman" charset="0"/>
                <a:ea typeface="MS PGothic" charset="-128"/>
              </a:rPr>
              <a:t>       d.    Assess the newborn’s oxygenation via pulse oximetry, </a:t>
            </a:r>
            <a:r>
              <a:rPr lang="en-US" sz="1200" kern="1200" dirty="0">
                <a:solidFill>
                  <a:schemeClr val="tx1"/>
                </a:solidFill>
                <a:effectLst/>
                <a:latin typeface="Times New Roman" pitchFamily="18" charset="0"/>
                <a:ea typeface="MS PGothic" pitchFamily="34" charset="-128"/>
                <a:cs typeface="+mn-cs"/>
              </a:rPr>
              <a:t>which is best taken at the right wrist, </a:t>
            </a:r>
            <a:r>
              <a:rPr lang="en-US" altLang="en-US" dirty="0">
                <a:latin typeface="Times New Roman" charset="0"/>
                <a:ea typeface="MS PGothic" charset="-128"/>
              </a:rPr>
              <a:t>and observe for central cyanosis.</a:t>
            </a:r>
            <a:endParaRPr lang="en-IN" altLang="en-US" dirty="0">
              <a:latin typeface="Times New Roman" charset="0"/>
              <a:ea typeface="MS PGothic" charset="-128"/>
            </a:endParaRPr>
          </a:p>
          <a:p>
            <a:r>
              <a:rPr lang="en-US" altLang="en-US" dirty="0">
                <a:latin typeface="Times New Roman" charset="0"/>
                <a:ea typeface="MS PGothic" charset="-128"/>
              </a:rPr>
              <a:t>              i.    If present, administer blow-by oxygen by holding oxygen tubing at high-flow close to the newborn’s face.</a:t>
            </a:r>
            <a:endParaRPr lang="en-IN" altLang="en-US" dirty="0">
              <a:latin typeface="Times New Roman" charset="0"/>
              <a:ea typeface="MS PGothic" charset="-128"/>
            </a:endParaRPr>
          </a:p>
          <a:p>
            <a:r>
              <a:rPr lang="en-US" altLang="en-US" dirty="0">
                <a:latin typeface="Times New Roman" charset="0"/>
                <a:ea typeface="MS PGothic" charset="-128"/>
              </a:rPr>
              <a:t>              ii.   Set oxygen flow rate to 5 L/min.</a:t>
            </a:r>
            <a:endParaRPr lang="en-IN" altLang="en-US" dirty="0">
              <a:latin typeface="Times New Roman" charset="0"/>
              <a:ea typeface="MS PGothic" charset="-128"/>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4F6942-E0AE-7B49-B1C1-22F5C0A815FA}"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18311410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marL="685800" indent="-228600">
              <a:spcBef>
                <a:spcPts val="0"/>
              </a:spcBef>
              <a:spcAft>
                <a:spcPts val="300"/>
              </a:spcAft>
              <a:tabLst>
                <a:tab pos="685800" algn="l"/>
              </a:tabLst>
              <a:defRPr/>
            </a:pPr>
            <a:endParaRPr lang="en-US" dirty="0">
              <a:solidFill>
                <a:srgbClr val="000000"/>
              </a:solidFill>
              <a:latin typeface="Times New Roman"/>
              <a:ea typeface="Times New Roman"/>
            </a:endParaRPr>
          </a:p>
          <a:p>
            <a:pPr>
              <a:defRPr/>
            </a:pPr>
            <a:r>
              <a:rPr lang="en-US" dirty="0"/>
              <a:t>       e.    Request a second unit as soon as possible if you determine that the newborn is in any distress and will require resuscitation.</a:t>
            </a:r>
            <a:endParaRPr lang="en-IN" dirty="0"/>
          </a:p>
          <a:p>
            <a:pPr>
              <a:defRPr/>
            </a:pPr>
            <a:r>
              <a:rPr lang="en-US" dirty="0"/>
              <a:t>5.    In situations where assisted ventilation is required, you should use a newborn bag-mask device.</a:t>
            </a:r>
            <a:endParaRPr lang="en-IN" dirty="0"/>
          </a:p>
          <a:p>
            <a:pPr>
              <a:defRPr/>
            </a:pPr>
            <a:r>
              <a:rPr lang="en-US" dirty="0"/>
              <a:t>       a.    Make sure you have a good mask-to-face seal.</a:t>
            </a:r>
            <a:endParaRPr lang="en-IN" dirty="0"/>
          </a:p>
          <a:p>
            <a:pPr>
              <a:defRPr/>
            </a:pPr>
            <a:r>
              <a:rPr lang="en-US" dirty="0"/>
              <a:t>       b.    Using gentle pressure, make the chest rise with each ventilation.</a:t>
            </a:r>
            <a:endParaRPr lang="en-IN" dirty="0"/>
          </a:p>
          <a:p>
            <a:pPr>
              <a:defRPr/>
            </a:pPr>
            <a:r>
              <a:rPr lang="en-US" dirty="0"/>
              <a:t>6.    If the newborn does not begin breathing on his or her own or does not have an adequate heart rate, continue CPR and rapidly transport.</a:t>
            </a:r>
            <a:endParaRPr lang="en-IN" dirty="0"/>
          </a:p>
          <a:p>
            <a:pPr>
              <a:defRPr/>
            </a:pPr>
            <a:r>
              <a:rPr lang="en-US" dirty="0"/>
              <a:t>       a.    Once CPR has been started, do not stop until the newborn responds or is pronounced dead by a physician.</a:t>
            </a:r>
            <a:endParaRPr lang="en-IN" dirty="0"/>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176E7F-DDF1-524E-BA52-7896D2FE4638}"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3989779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XII. Complicated Delivery Emergencies</a:t>
            </a:r>
            <a:endParaRPr lang="en-IN" dirty="0"/>
          </a:p>
          <a:p>
            <a:pPr>
              <a:defRPr/>
            </a:pPr>
            <a:r>
              <a:rPr lang="en-US" dirty="0"/>
              <a:t>A.    Breech delivery</a:t>
            </a:r>
            <a:endParaRPr lang="en-IN" dirty="0"/>
          </a:p>
          <a:p>
            <a:pPr>
              <a:defRPr/>
            </a:pPr>
            <a:r>
              <a:rPr lang="en-US" dirty="0"/>
              <a:t>       1.    The presentation is the position in which an infant is born or the body part that is delivered first.</a:t>
            </a:r>
            <a:endParaRPr lang="en-IN" dirty="0"/>
          </a:p>
          <a:p>
            <a:pPr>
              <a:defRPr/>
            </a:pPr>
            <a:r>
              <a:rPr lang="en-US" dirty="0"/>
              <a:t>       2.   Most infants are born headfirst, called a vertex presentation.</a:t>
            </a:r>
            <a:endParaRPr lang="en-IN" dirty="0"/>
          </a:p>
          <a:p>
            <a:pPr>
              <a:defRPr/>
            </a:pPr>
            <a:r>
              <a:rPr lang="en-US" dirty="0"/>
              <a:t>       3.   Occasionally, the buttocks are delivered first, called a breech presentation.</a:t>
            </a:r>
            <a:endParaRPr lang="en-IN" dirty="0"/>
          </a:p>
          <a:p>
            <a:pPr>
              <a:defRPr/>
            </a:pPr>
            <a:r>
              <a:rPr lang="en-US" dirty="0"/>
              <a:t>             a.    The fetus is at great risk for trauma from the delivery.</a:t>
            </a:r>
            <a:endParaRPr lang="en-IN" dirty="0"/>
          </a:p>
          <a:p>
            <a:pPr>
              <a:defRPr/>
            </a:pPr>
            <a:r>
              <a:rPr lang="en-US" dirty="0"/>
              <a:t>             b.    Prolapsed cords are more common in a breech delivery.</a:t>
            </a:r>
            <a:endParaRPr lang="en-IN" dirty="0"/>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F9DD84-6136-8747-A137-1025C689FEBA}"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11790143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Breech deliveries usually take longer, so you will often have time to transport the pregnant woman to the hospital.</a:t>
            </a:r>
            <a:endParaRPr lang="en-IN" dirty="0"/>
          </a:p>
          <a:p>
            <a:pPr>
              <a:defRPr/>
            </a:pPr>
            <a:r>
              <a:rPr lang="en-US" dirty="0"/>
              <a:t>       a.    However, if the buttocks have already passed through the vagina, the delivery has begun.</a:t>
            </a:r>
            <a:endParaRPr lang="en-IN" dirty="0"/>
          </a:p>
          <a:p>
            <a:pPr>
              <a:defRPr/>
            </a:pPr>
            <a:r>
              <a:rPr lang="en-US" dirty="0"/>
              <a:t>	</a:t>
            </a:r>
            <a:endParaRPr lang="en-IN" dirty="0"/>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809DC8-6027-684D-94C0-625FD79926C3}"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8625191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5.    Preparing for a breech delivery is the same as for a normal childbirth.</a:t>
            </a:r>
            <a:endParaRPr lang="en-IN" dirty="0"/>
          </a:p>
          <a:p>
            <a:pPr>
              <a:defRPr/>
            </a:pPr>
            <a:r>
              <a:rPr lang="en-US" dirty="0"/>
              <a:t>       a.    Allow the buttocks and legs to deliver spontaneously, supporting them with your hand to prevent rapid expulsion.</a:t>
            </a:r>
            <a:endParaRPr lang="en-IN" dirty="0"/>
          </a:p>
          <a:p>
            <a:pPr>
              <a:defRPr/>
            </a:pPr>
            <a:r>
              <a:rPr lang="en-US" dirty="0"/>
              <a:t>       b.    Let the legs dangle on either side of your arm while you support the trunk and chest as they are delivered.</a:t>
            </a:r>
            <a:endParaRPr lang="en-IN" dirty="0"/>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89B3A5-D3BF-694B-BE4E-71C6A18FBBB1}"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844904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head is almost always facedown and should be allowed to deliver spontaneously.</a:t>
            </a:r>
            <a:endParaRPr lang="en-IN"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Make a “V” with your gloved fingers and position them in the vagina to keep the walls of the vagina from compressing the fetus’s airway.</a:t>
            </a:r>
            <a:endParaRPr lang="en-IN" altLang="en-US" dirty="0">
              <a:latin typeface="Times New Roman" charset="0"/>
              <a:ea typeface="MS PGothic" charset="-128"/>
            </a:endParaRP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D3551E-BD32-BD44-A30B-C86F7C250B3E}"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11542761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Presentation complications</a:t>
            </a:r>
            <a:endParaRPr lang="en-IN" dirty="0"/>
          </a:p>
          <a:p>
            <a:pPr>
              <a:defRPr/>
            </a:pPr>
            <a:r>
              <a:rPr lang="en-US" dirty="0"/>
              <a:t>       1.   On rare occasions, the presenting part of the fetus is neither the head nor the buttocks, but a single arm, leg, or foot.</a:t>
            </a:r>
            <a:endParaRPr lang="en-IN" dirty="0"/>
          </a:p>
          <a:p>
            <a:pPr>
              <a:defRPr/>
            </a:pPr>
            <a:r>
              <a:rPr lang="en-US" dirty="0"/>
              <a:t>              a.    This is called a limb presentation.</a:t>
            </a:r>
            <a:endParaRPr lang="en-IN" dirty="0"/>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4A5642-CB34-134B-9E19-8036FD659063}"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169906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The uterus is a muscular organ that encloses and protects the fetus.</a:t>
            </a:r>
            <a:endParaRPr lang="en-IN" dirty="0"/>
          </a:p>
          <a:p>
            <a:pPr>
              <a:defRPr/>
            </a:pPr>
            <a:r>
              <a:rPr lang="en-US" dirty="0"/>
              <a:t>      1.    The uterus produces contractions during labor and ultimately helps to push the fetus through the birth canal.</a:t>
            </a:r>
            <a:endParaRPr lang="en-IN" dirty="0"/>
          </a:p>
          <a:p>
            <a:pPr>
              <a:defRPr/>
            </a:pPr>
            <a:r>
              <a:rPr lang="en-US" dirty="0"/>
              <a:t>      2.    The birth canal is made up of the vagina and the lower third of the uterus, called the cervix.</a:t>
            </a:r>
            <a:endParaRPr lang="en-IN" dirty="0"/>
          </a:p>
          <a:p>
            <a:pPr>
              <a:defRPr/>
            </a:pPr>
            <a:r>
              <a:rPr lang="en-US" dirty="0"/>
              <a:t>		</a:t>
            </a:r>
            <a:endParaRPr lang="en-US" dirty="0">
              <a:ea typeface="+mn-ea"/>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C396AD-6C95-324F-8ECE-720FFAD78AF7}"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7730783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An infant with a limb presentation cannot be successfully delivered in the field. </a:t>
            </a:r>
            <a:endParaRPr lang="en-IN" dirty="0"/>
          </a:p>
          <a:p>
            <a:pPr>
              <a:defRPr/>
            </a:pPr>
            <a:r>
              <a:rPr lang="en-US" dirty="0"/>
              <a:t>c.    You must transport the patient to the hospital immediately.</a:t>
            </a:r>
            <a:endParaRPr lang="en-IN" dirty="0"/>
          </a:p>
          <a:p>
            <a:pPr>
              <a:defRPr/>
            </a:pPr>
            <a:r>
              <a:rPr lang="en-US" dirty="0"/>
              <a:t>d.    If a limb is protruding, cover it with a sterile towel.</a:t>
            </a:r>
            <a:endParaRPr lang="en-IN" dirty="0"/>
          </a:p>
          <a:p>
            <a:pPr>
              <a:defRPr/>
            </a:pPr>
            <a:r>
              <a:rPr lang="en-US" dirty="0"/>
              <a:t>e.    Never try to push it back in, and never pull on it.</a:t>
            </a:r>
            <a:endParaRPr lang="en-IN" dirty="0"/>
          </a:p>
          <a:p>
            <a:pPr>
              <a:defRPr/>
            </a:pPr>
            <a:r>
              <a:rPr lang="en-US" dirty="0"/>
              <a:t>f.     Place the patient on her back, with her head down and pelvis elevated.</a:t>
            </a:r>
            <a:endParaRPr lang="en-IN" dirty="0"/>
          </a:p>
          <a:p>
            <a:pPr>
              <a:defRPr/>
            </a:pPr>
            <a:r>
              <a:rPr lang="en-US" dirty="0"/>
              <a:t>	</a:t>
            </a:r>
            <a:endParaRPr lang="en-IN" dirty="0"/>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41D158-5A22-7742-8B59-1333D8626D3C}" type="slidenum">
              <a:rPr lang="en-US" altLang="en-US" sz="1200"/>
              <a:pPr eaLnBrk="1" hangingPunct="1"/>
              <a:t>111</a:t>
            </a:fld>
            <a:endParaRPr lang="en-US" altLang="en-US" sz="1200" dirty="0"/>
          </a:p>
        </p:txBody>
      </p:sp>
    </p:spTree>
    <p:extLst>
      <p:ext uri="{BB962C8B-B14F-4D97-AF65-F5344CB8AC3E}">
        <p14:creationId xmlns:p14="http://schemas.microsoft.com/office/powerpoint/2010/main" val="11177709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Prolapse of the umbilical cord, where the umbilical cord comes out of the vagina before the fetus, must be treated in the hospital.</a:t>
            </a:r>
            <a:endParaRPr lang="en-IN" dirty="0"/>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A7F1F1-51DB-1A4C-941F-E9E34DBC2358}"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1895471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Do not attempt to push the cord back into the vagina.</a:t>
            </a:r>
            <a:endParaRPr lang="en-IN" altLang="en-US" dirty="0">
              <a:latin typeface="Times New Roman" charset="0"/>
              <a:ea typeface="MS PGothic" charset="-128"/>
            </a:endParaRPr>
          </a:p>
          <a:p>
            <a:r>
              <a:rPr lang="en-US" altLang="en-US" dirty="0">
                <a:latin typeface="Times New Roman" charset="0"/>
                <a:ea typeface="MS PGothic" charset="-128"/>
              </a:rPr>
              <a:t>b.    Your job is to try to keep the fetus’s head from compressing the cord.</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c.    Carefully insert your sterile gloved hand into the vagina, and gently push the fetus’s head away from the umbilical cord.</a:t>
            </a:r>
          </a:p>
          <a:p>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Place the woman supine with the foot of the stretcher raised 6 to 12 inches higher than her head, with her hips elevated on a pillow or folded sheet.</a:t>
            </a:r>
          </a:p>
          <a:p>
            <a:r>
              <a:rPr lang="en-US" sz="1200" kern="1200" dirty="0">
                <a:solidFill>
                  <a:schemeClr val="tx1"/>
                </a:solidFill>
                <a:effectLst/>
                <a:latin typeface="Times New Roman" pitchFamily="18" charset="0"/>
                <a:ea typeface="MS PGothic" pitchFamily="34" charset="-128"/>
                <a:cs typeface="+mn-cs"/>
              </a:rPr>
              <a:t>          i.   Alternatively, the woman may be placed in the knee-chest position.</a:t>
            </a:r>
          </a:p>
          <a:p>
            <a:r>
              <a:rPr lang="en-US" sz="1200" kern="1200" dirty="0">
                <a:solidFill>
                  <a:schemeClr val="tx1"/>
                </a:solidFill>
                <a:effectLst/>
                <a:latin typeface="Times New Roman" pitchFamily="18" charset="0"/>
                <a:ea typeface="MS PGothic" pitchFamily="34" charset="-128"/>
                <a:cs typeface="+mn-cs"/>
              </a:rPr>
              <a:t>e.    Wrap a sterile towel, moistened with saline, around the exposed cord.</a:t>
            </a:r>
          </a:p>
          <a:p>
            <a:r>
              <a:rPr lang="en-US" sz="1200" kern="1200" dirty="0">
                <a:solidFill>
                  <a:schemeClr val="tx1"/>
                </a:solidFill>
                <a:effectLst/>
                <a:latin typeface="Times New Roman" pitchFamily="18" charset="0"/>
                <a:ea typeface="MS PGothic" pitchFamily="34" charset="-128"/>
                <a:cs typeface="+mn-cs"/>
              </a:rPr>
              <a:t>f.     Give the patient high-flow oxygen and transport rapidly.</a:t>
            </a: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D509AA-F224-DF48-A192-6819A629E0A8}" type="slidenum">
              <a:rPr lang="en-US" altLang="en-US" sz="1200"/>
              <a:pPr eaLnBrk="1" hangingPunct="1"/>
              <a:t>113</a:t>
            </a:fld>
            <a:endParaRPr lang="en-US" altLang="en-US" sz="1200" dirty="0"/>
          </a:p>
        </p:txBody>
      </p:sp>
    </p:spTree>
    <p:extLst>
      <p:ext uri="{BB962C8B-B14F-4D97-AF65-F5344CB8AC3E}">
        <p14:creationId xmlns:p14="http://schemas.microsoft.com/office/powerpoint/2010/main" val="10007015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Spina bifida</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a:latin typeface="Times New Roman" charset="0"/>
                <a:ea typeface="MS PGothic" charset="-128"/>
              </a:rPr>
              <a:t>1.    A developmental defect in which a portion of the spinal cord or meninges may protrude outside of the vertebrae and possibly outside of the body.</a:t>
            </a:r>
            <a:endParaRPr lang="en-IN" altLang="en-US" dirty="0">
              <a:latin typeface="Times New Roman" charset="0"/>
              <a:ea typeface="MS PGothic" charset="-128"/>
            </a:endParaRPr>
          </a:p>
          <a:p>
            <a:r>
              <a:rPr lang="en-US" altLang="en-US" dirty="0">
                <a:latin typeface="Times New Roman" charset="0"/>
                <a:ea typeface="MS PGothic" charset="-128"/>
              </a:rPr>
              <a:t>              a.    Cover the open area of the spinal cord with a sterile, moist dressing immediately after birth to help prevent a potentially fatal infection.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Maintenance of the newborn’s body temperature is important when applying moist dressings because the moisture can lower the newborn’s body temperature.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6DAF2C-6EF1-A641-BD7E-1CBB6AB9274A}" type="slidenum">
              <a:rPr lang="en-US" altLang="en-US" sz="1200"/>
              <a:pPr eaLnBrk="1" hangingPunct="1"/>
              <a:t>114</a:t>
            </a:fld>
            <a:endParaRPr lang="en-US" altLang="en-US" sz="1200" dirty="0"/>
          </a:p>
        </p:txBody>
      </p:sp>
    </p:spTree>
    <p:extLst>
      <p:ext uri="{BB962C8B-B14F-4D97-AF65-F5344CB8AC3E}">
        <p14:creationId xmlns:p14="http://schemas.microsoft.com/office/powerpoint/2010/main" val="18464943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pPr>
              <a:spcBef>
                <a:spcPts val="600"/>
              </a:spcBef>
              <a:spcAft>
                <a:spcPts val="600"/>
              </a:spcAft>
            </a:pPr>
            <a:endParaRPr lang="en-US" altLang="en-US" sz="1400" dirty="0">
              <a:latin typeface="Times New Roman" charset="0"/>
              <a:ea typeface="MS PGothic" charset="-128"/>
            </a:endParaRPr>
          </a:p>
          <a:p>
            <a:r>
              <a:rPr lang="en-US" altLang="en-US" dirty="0">
                <a:latin typeface="Times New Roman" charset="0"/>
                <a:ea typeface="MS PGothic" charset="-128"/>
              </a:rPr>
              <a:t>D.    Multiple gestation</a:t>
            </a:r>
            <a:endParaRPr lang="en-IN" altLang="en-US" dirty="0">
              <a:latin typeface="Times New Roman" charset="0"/>
              <a:ea typeface="MS PGothic" charset="-128"/>
            </a:endParaRPr>
          </a:p>
          <a:p>
            <a:r>
              <a:rPr lang="en-US" altLang="en-US" dirty="0">
                <a:latin typeface="Times New Roman" charset="0"/>
                <a:ea typeface="MS PGothic" charset="-128"/>
              </a:rPr>
              <a:t>        1.    Twins occur about once in every 30 births.</a:t>
            </a:r>
            <a:endParaRPr lang="en-IN" altLang="en-US" dirty="0">
              <a:latin typeface="Times New Roman" charset="0"/>
              <a:ea typeface="MS PGothic" charset="-128"/>
            </a:endParaRPr>
          </a:p>
          <a:p>
            <a:r>
              <a:rPr lang="en-US" altLang="en-US" dirty="0">
                <a:latin typeface="Times New Roman" charset="0"/>
                <a:ea typeface="MS PGothic" charset="-128"/>
              </a:rPr>
              <a:t>        2.    Twins are usually smaller than single fetuses, and delivery is typically not difficult.</a:t>
            </a:r>
            <a:endParaRPr lang="en-IN" altLang="en-US" dirty="0">
              <a:latin typeface="Times New Roman" charset="0"/>
              <a:ea typeface="MS PGothic" charset="-128"/>
            </a:endParaRPr>
          </a:p>
          <a:p>
            <a:r>
              <a:rPr lang="en-US" altLang="en-US" dirty="0">
                <a:latin typeface="Times New Roman" charset="0"/>
                <a:ea typeface="MS PGothic" charset="-128"/>
              </a:rPr>
              <a:t>               a.    About 10 minutes after the first birth, contractions will begin again, and the birth process will repeat itself.</a:t>
            </a:r>
            <a:endParaRPr lang="en-IN" altLang="en-US" dirty="0">
              <a:latin typeface="Times New Roman" charset="0"/>
              <a:ea typeface="MS PGothic" charset="-128"/>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6841E7-24B7-7846-B87D-117273F2FAA7}" type="slidenum">
              <a:rPr lang="en-US" altLang="en-US" sz="1200"/>
              <a:pPr eaLnBrk="1" hangingPunct="1"/>
              <a:t>115</a:t>
            </a:fld>
            <a:endParaRPr lang="en-US" altLang="en-US" sz="1200" dirty="0"/>
          </a:p>
        </p:txBody>
      </p:sp>
    </p:spTree>
    <p:extLst>
      <p:ext uri="{BB962C8B-B14F-4D97-AF65-F5344CB8AC3E}">
        <p14:creationId xmlns:p14="http://schemas.microsoft.com/office/powerpoint/2010/main" val="7449627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The procedure for delivering twins is the same as that for a single fetus; however, you will need some supplies from an additional OB kit. </a:t>
            </a:r>
            <a:endParaRPr lang="en-IN" dirty="0"/>
          </a:p>
          <a:p>
            <a:pPr>
              <a:defRPr/>
            </a:pPr>
            <a:r>
              <a:rPr lang="en-US" dirty="0"/>
              <a:t>        a.    Clamp and cut the cord of the first newborn as soon as it has been born and before the second newborn is delivered.</a:t>
            </a:r>
            <a:endParaRPr lang="en-IN" dirty="0"/>
          </a:p>
          <a:p>
            <a:pPr>
              <a:defRPr/>
            </a:pPr>
            <a:r>
              <a:rPr lang="en-US" dirty="0"/>
              <a:t>4.    Record the time of birth of each twin separately.</a:t>
            </a:r>
            <a:endParaRPr lang="en-IN" dirty="0"/>
          </a:p>
          <a:p>
            <a:pPr>
              <a:defRPr/>
            </a:pPr>
            <a:r>
              <a:rPr lang="en-US" dirty="0"/>
              <a:t>5.    Twins may be so small that they look premature.</a:t>
            </a:r>
            <a:endParaRPr lang="en-IN" dirty="0"/>
          </a:p>
          <a:p>
            <a:pPr>
              <a:defRPr/>
            </a:pPr>
            <a:r>
              <a:rPr lang="en-US" dirty="0"/>
              <a:t>	</a:t>
            </a:r>
            <a:endParaRPr lang="en-US" dirty="0">
              <a:ea typeface="+mn-ea"/>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614D97-FF3A-A547-9FF5-BBF5D7DA577F}" type="slidenum">
              <a:rPr lang="en-US" altLang="en-US" sz="1200"/>
              <a:pPr eaLnBrk="1" hangingPunct="1"/>
              <a:t>116</a:t>
            </a:fld>
            <a:endParaRPr lang="en-US" altLang="en-US" sz="1200" dirty="0"/>
          </a:p>
        </p:txBody>
      </p:sp>
    </p:spTree>
    <p:extLst>
      <p:ext uri="{BB962C8B-B14F-4D97-AF65-F5344CB8AC3E}">
        <p14:creationId xmlns:p14="http://schemas.microsoft.com/office/powerpoint/2010/main" val="7585209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F.    Premature birth</a:t>
            </a:r>
            <a:endParaRPr lang="en-IN" dirty="0"/>
          </a:p>
          <a:p>
            <a:pPr>
              <a:defRPr/>
            </a:pPr>
            <a:r>
              <a:rPr lang="en-US" dirty="0"/>
              <a:t>       1.    Any newborn who delivers before 8 months (36 weeks) or weighs less than 5 lb at birth is considered premature.</a:t>
            </a:r>
            <a:endParaRPr lang="en-IN" dirty="0"/>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624B3E-85AD-794C-AD3F-EE800599087D}" type="slidenum">
              <a:rPr lang="en-US" altLang="en-US" sz="1200"/>
              <a:pPr eaLnBrk="1" hangingPunct="1"/>
              <a:t>117</a:t>
            </a:fld>
            <a:endParaRPr lang="en-US" altLang="en-US" sz="1200" dirty="0"/>
          </a:p>
        </p:txBody>
      </p:sp>
    </p:spTree>
    <p:extLst>
      <p:ext uri="{BB962C8B-B14F-4D97-AF65-F5344CB8AC3E}">
        <p14:creationId xmlns:p14="http://schemas.microsoft.com/office/powerpoint/2010/main" val="9982578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A premature newborn is smaller and thinner than a full-term newborn, and the head is proportionately larger in comparison with the rest of the body.</a:t>
            </a:r>
            <a:endParaRPr lang="en-IN" dirty="0"/>
          </a:p>
          <a:p>
            <a:pPr>
              <a:defRPr/>
            </a:pPr>
            <a:r>
              <a:rPr lang="en-US" dirty="0"/>
              <a:t>       a.    The vernix caseosa will be absent or minimal on the premature newborn.</a:t>
            </a:r>
            <a:endParaRPr lang="en-IN" dirty="0"/>
          </a:p>
          <a:p>
            <a:pPr>
              <a:defRPr/>
            </a:pPr>
            <a:r>
              <a:rPr lang="en-US" dirty="0"/>
              <a:t>       b.    There will also be less body hair.</a:t>
            </a:r>
            <a:endParaRPr lang="en-IN" dirty="0"/>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4E585B-A1D5-524F-AE82-F9E4472EE7E1}" type="slidenum">
              <a:rPr lang="en-US" altLang="en-US" sz="1200"/>
              <a:pPr eaLnBrk="1" hangingPunct="1"/>
              <a:t>118</a:t>
            </a:fld>
            <a:endParaRPr lang="en-US" altLang="en-US" sz="1200" dirty="0"/>
          </a:p>
        </p:txBody>
      </p:sp>
    </p:spTree>
    <p:extLst>
      <p:ext uri="{BB962C8B-B14F-4D97-AF65-F5344CB8AC3E}">
        <p14:creationId xmlns:p14="http://schemas.microsoft.com/office/powerpoint/2010/main" val="15779892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Premature newborns require special care to survive.</a:t>
            </a:r>
            <a:endParaRPr lang="en-IN" dirty="0"/>
          </a:p>
          <a:p>
            <a:pPr>
              <a:defRPr/>
            </a:pPr>
            <a:r>
              <a:rPr lang="en-US" dirty="0"/>
              <a:t>       a.   They often require resuscitation efforts, which should be performed unless it is physically impossible.</a:t>
            </a:r>
            <a:endParaRPr lang="en-IN" dirty="0"/>
          </a:p>
          <a:p>
            <a:pPr>
              <a:defRPr/>
            </a:pPr>
            <a:r>
              <a:rPr lang="en-US" dirty="0"/>
              <a:t>       b.    With such care, premature newborns as small as 1 lb have survived and developed normally.</a:t>
            </a:r>
            <a:endParaRPr lang="en-IN" dirty="0"/>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854614-EF59-CB48-9E77-931D255667CB}" type="slidenum">
              <a:rPr lang="en-US" altLang="en-US" sz="1200"/>
              <a:pPr eaLnBrk="1" hangingPunct="1"/>
              <a:t>119</a:t>
            </a:fld>
            <a:endParaRPr lang="en-US" altLang="en-US" sz="1200" dirty="0"/>
          </a:p>
        </p:txBody>
      </p:sp>
    </p:spTree>
    <p:extLst>
      <p:ext uri="{BB962C8B-B14F-4D97-AF65-F5344CB8AC3E}">
        <p14:creationId xmlns:p14="http://schemas.microsoft.com/office/powerpoint/2010/main" val="19892133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F.    Postterm pregnancy</a:t>
            </a:r>
            <a:endParaRPr lang="en-IN" dirty="0"/>
          </a:p>
          <a:p>
            <a:pPr>
              <a:defRPr/>
            </a:pPr>
            <a:r>
              <a:rPr lang="en-US" dirty="0"/>
              <a:t>      1.    Postterm pregnancy refers to pregnancies lasting longer than 4</a:t>
            </a:r>
            <a:r>
              <a:rPr lang="en-US" dirty="0">
                <a:solidFill>
                  <a:srgbClr val="FF0000"/>
                </a:solidFill>
              </a:rPr>
              <a:t>1</a:t>
            </a:r>
            <a:r>
              <a:rPr lang="en-US" dirty="0"/>
              <a:t> weeks.</a:t>
            </a:r>
            <a:endParaRPr lang="en-IN" dirty="0"/>
          </a:p>
          <a:p>
            <a:pPr>
              <a:defRPr/>
            </a:pPr>
            <a:r>
              <a:rPr lang="en-US" dirty="0"/>
              <a:t>      2.    Postterm fetuses can be larger than a typical 40-week fetus, sometimes weighing 10 lb or more.</a:t>
            </a:r>
            <a:endParaRPr lang="en-IN" dirty="0"/>
          </a:p>
          <a:p>
            <a:pPr>
              <a:defRPr/>
            </a:pPr>
            <a:r>
              <a:rPr lang="en-US" dirty="0"/>
              <a:t>      3.    The larger size can lead to problems with the woman and fetus.</a:t>
            </a:r>
            <a:endParaRPr lang="en-IN" dirty="0"/>
          </a:p>
          <a:p>
            <a:pPr>
              <a:defRPr/>
            </a:pPr>
            <a:r>
              <a:rPr lang="en-US" dirty="0"/>
              <a:t>             a.    A more difficult labor and delivery</a:t>
            </a:r>
            <a:endParaRPr lang="en-IN" dirty="0"/>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9DA55F-6FC7-CC42-9565-8C181FC23C6A}" type="slidenum">
              <a:rPr lang="en-US" altLang="en-US" sz="1200"/>
              <a:pPr eaLnBrk="1" hangingPunct="1"/>
              <a:t>120</a:t>
            </a:fld>
            <a:endParaRPr lang="en-US" altLang="en-US" sz="1200" dirty="0"/>
          </a:p>
        </p:txBody>
      </p:sp>
    </p:spTree>
    <p:extLst>
      <p:ext uri="{BB962C8B-B14F-4D97-AF65-F5344CB8AC3E}">
        <p14:creationId xmlns:p14="http://schemas.microsoft.com/office/powerpoint/2010/main" val="68278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anatomic structures of a pregnant woman.</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0E53E7-FDBA-524F-AED2-C3D2EDCD794C}"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645347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      b.    Increased chance of injury to the fetus</a:t>
            </a:r>
            <a:endParaRPr lang="en-IN" dirty="0"/>
          </a:p>
          <a:p>
            <a:pPr>
              <a:defRPr/>
            </a:pPr>
            <a:r>
              <a:rPr lang="en-US" dirty="0"/>
              <a:t>      c.    Increased likelihood of cesarean section being required</a:t>
            </a:r>
            <a:endParaRPr lang="en-IN" dirty="0"/>
          </a:p>
          <a:p>
            <a:pPr>
              <a:defRPr/>
            </a:pPr>
            <a:r>
              <a:rPr lang="en-US" dirty="0"/>
              <a:t>      d.    Woman is at risk for perineal tears and infection</a:t>
            </a:r>
            <a:endParaRPr lang="en-IN" dirty="0"/>
          </a:p>
          <a:p>
            <a:pPr>
              <a:defRPr/>
            </a:pPr>
            <a:r>
              <a:rPr lang="en-US" dirty="0"/>
              <a:t>      e.    Postterm newborns have increased risks of meconium aspiration, infection, and being stillborn.</a:t>
            </a:r>
            <a:endParaRPr lang="en-IN" dirty="0"/>
          </a:p>
          <a:p>
            <a:pPr>
              <a:defRPr/>
            </a:pPr>
            <a:r>
              <a:rPr lang="en-US" dirty="0"/>
              <a:t>       f.    Newborns may not have been able to develop normally because of the restricted size of the uterus.</a:t>
            </a:r>
            <a:endParaRPr lang="en-IN" dirty="0"/>
          </a:p>
          <a:p>
            <a:pPr>
              <a:defRPr/>
            </a:pPr>
            <a:r>
              <a:rPr lang="en-US" dirty="0"/>
              <a:t>4.    Be prepared to resuscitate the newborn, as respiratory and neurologic functions may have been affected.</a:t>
            </a:r>
            <a:endParaRPr lang="en-IN" dirty="0"/>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31A2FD-B45E-954A-9380-B1D769E6355A}" type="slidenum">
              <a:rPr lang="en-US" altLang="en-US" sz="1200"/>
              <a:pPr eaLnBrk="1" hangingPunct="1"/>
              <a:t>121</a:t>
            </a:fld>
            <a:endParaRPr lang="en-US" altLang="en-US" sz="1200" dirty="0"/>
          </a:p>
        </p:txBody>
      </p:sp>
    </p:spTree>
    <p:extLst>
      <p:ext uri="{BB962C8B-B14F-4D97-AF65-F5344CB8AC3E}">
        <p14:creationId xmlns:p14="http://schemas.microsoft.com/office/powerpoint/2010/main" val="15710414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Fetal demise</a:t>
            </a:r>
            <a:endParaRPr lang="en-IN" altLang="en-US" dirty="0">
              <a:latin typeface="Times New Roman" charset="0"/>
              <a:ea typeface="MS PGothic" charset="-128"/>
            </a:endParaRPr>
          </a:p>
          <a:p>
            <a:r>
              <a:rPr lang="en-US" altLang="en-US" dirty="0">
                <a:latin typeface="Times New Roman" charset="0"/>
                <a:ea typeface="MS PGothic" charset="-128"/>
              </a:rPr>
              <a:t>       1.    The onset of labor may be premature, but labor will otherwise progress normally in most cases.</a:t>
            </a:r>
            <a:endParaRPr lang="en-IN" altLang="en-US" dirty="0">
              <a:latin typeface="Times New Roman" charset="0"/>
              <a:ea typeface="MS PGothic" charset="-128"/>
            </a:endParaRPr>
          </a:p>
          <a:p>
            <a:r>
              <a:rPr lang="en-US" altLang="en-US" dirty="0">
                <a:latin typeface="Times New Roman" charset="0"/>
                <a:ea typeface="MS PGothic" charset="-128"/>
              </a:rPr>
              <a:t>       2.    If an intrauterine infection has caused the demise, you may note an extremely foul odor.</a:t>
            </a:r>
            <a:endParaRPr lang="en-IN" altLang="en-US" dirty="0">
              <a:latin typeface="Times New Roman" charset="0"/>
              <a:ea typeface="MS PGothic" charset="-128"/>
            </a:endParaRPr>
          </a:p>
          <a:p>
            <a:r>
              <a:rPr lang="en-US" altLang="en-US" dirty="0">
                <a:latin typeface="Times New Roman" charset="0"/>
                <a:ea typeface="MS PGothic" charset="-128"/>
              </a:rPr>
              <a:t>              a.    The delivered fetus may have skin blisters, skin sloughing, and a dark discoloration.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head will be soft and perhaps grossly deformed.</a:t>
            </a:r>
            <a:endParaRPr lang="en-IN" altLang="en-US" dirty="0">
              <a:latin typeface="Times New Roman" charset="0"/>
              <a:ea typeface="MS PGothic" charset="-128"/>
            </a:endParaRPr>
          </a:p>
          <a:p>
            <a:r>
              <a:rPr lang="en-US" altLang="en-US" dirty="0">
                <a:latin typeface="Times New Roman" charset="0"/>
                <a:ea typeface="MS PGothic" charset="-128"/>
              </a:rPr>
              <a:t>       3.    Do not attempt to resuscitate an obviously dead neonate.</a:t>
            </a:r>
            <a:endParaRPr lang="en-IN" altLang="en-US" dirty="0">
              <a:latin typeface="Times New Roman" charset="0"/>
              <a:ea typeface="MS PGothic" charset="-128"/>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B5306B-4673-9642-BCA8-28FD9423AF14}" type="slidenum">
              <a:rPr lang="en-US" altLang="en-US" sz="1200"/>
              <a:pPr eaLnBrk="1" hangingPunct="1"/>
              <a:t>122</a:t>
            </a:fld>
            <a:endParaRPr lang="en-US" altLang="en-US" sz="1200" dirty="0"/>
          </a:p>
        </p:txBody>
      </p:sp>
    </p:spTree>
    <p:extLst>
      <p:ext uri="{BB962C8B-B14F-4D97-AF65-F5344CB8AC3E}">
        <p14:creationId xmlns:p14="http://schemas.microsoft.com/office/powerpoint/2010/main" val="11828993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r>
              <a:rPr lang="en-US" altLang="en-US" dirty="0">
                <a:latin typeface="Times New Roman" charset="0"/>
                <a:ea typeface="MS PGothic" charset="-128"/>
              </a:rPr>
              <a:t>XIII. Postpartum Complications</a:t>
            </a:r>
            <a:endParaRPr lang="en-IN" altLang="en-US" dirty="0">
              <a:latin typeface="Times New Roman" charset="0"/>
              <a:ea typeface="MS PGothic" charset="-128"/>
            </a:endParaRPr>
          </a:p>
          <a:p>
            <a:r>
              <a:rPr lang="en-US" altLang="en-US" dirty="0">
                <a:latin typeface="Times New Roman" charset="0"/>
                <a:ea typeface="MS PGothic" charset="-128"/>
              </a:rPr>
              <a:t>A.    Bleeding that exceeds approximately 1,000 mL is considered excessive.</a:t>
            </a:r>
            <a:endParaRPr lang="en-IN" altLang="en-US" dirty="0">
              <a:latin typeface="Times New Roman" charset="0"/>
              <a:ea typeface="MS PGothic" charset="-128"/>
            </a:endParaRPr>
          </a:p>
          <a:p>
            <a:r>
              <a:rPr lang="en-US" altLang="en-US" dirty="0">
                <a:latin typeface="Times New Roman" charset="0"/>
                <a:ea typeface="MS PGothic" charset="-128"/>
              </a:rPr>
              <a:t>       1.    If bleeding continues after delivery of the placenta, you should continue to massage the uterus. </a:t>
            </a:r>
            <a:endParaRPr lang="en-IN" altLang="en-US" dirty="0">
              <a:latin typeface="Times New Roman" charset="0"/>
              <a:ea typeface="MS PGothic" charset="-128"/>
            </a:endParaRPr>
          </a:p>
          <a:p>
            <a:r>
              <a:rPr lang="en-US" altLang="en-US" dirty="0">
                <a:latin typeface="Times New Roman" charset="0"/>
                <a:ea typeface="MS PGothic" charset="-128"/>
              </a:rPr>
              <a:t>       2.    Treat signs and symptoms of shock. </a:t>
            </a:r>
            <a:endParaRPr lang="en-IN" altLang="en-US" dirty="0">
              <a:latin typeface="Times New Roman" charset="0"/>
              <a:ea typeface="MS PGothic" charset="-128"/>
            </a:endParaRPr>
          </a:p>
          <a:p>
            <a:r>
              <a:rPr lang="en-US" altLang="en-US" dirty="0">
                <a:latin typeface="Times New Roman" charset="0"/>
                <a:ea typeface="MS PGothic" charset="-128"/>
              </a:rPr>
              <a:t>       3.    Excessive bleeding after birth is usually caused by the muscles of the uterus not fully contracting and is potentially life-threatening.</a:t>
            </a:r>
            <a:endParaRPr lang="en-IN" altLang="en-US" dirty="0">
              <a:latin typeface="Times New Roman" charset="0"/>
              <a:ea typeface="MS PGothic" charset="-128"/>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75F02F-6864-7446-B13B-E60297B403A1}" type="slidenum">
              <a:rPr lang="en-US" altLang="en-US" sz="1200"/>
              <a:pPr eaLnBrk="1" hangingPunct="1"/>
              <a:t>123</a:t>
            </a:fld>
            <a:endParaRPr lang="en-US" altLang="en-US" sz="1200" dirty="0"/>
          </a:p>
        </p:txBody>
      </p:sp>
    </p:spTree>
    <p:extLst>
      <p:ext uri="{BB962C8B-B14F-4D97-AF65-F5344CB8AC3E}">
        <p14:creationId xmlns:p14="http://schemas.microsoft.com/office/powerpoint/2010/main" val="2241166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Cover the vagina with a sterile pad, changing the pad as often as possible.</a:t>
            </a:r>
            <a:endParaRPr lang="en-IN" altLang="en-US" dirty="0">
              <a:latin typeface="Times New Roman" charset="0"/>
              <a:ea typeface="MS PGothic" charset="-128"/>
            </a:endParaRPr>
          </a:p>
          <a:p>
            <a:r>
              <a:rPr lang="en-US" altLang="en-US" dirty="0">
                <a:latin typeface="Times New Roman" charset="0"/>
                <a:ea typeface="MS PGothic" charset="-128"/>
              </a:rPr>
              <a:t>5.    Administer oxygen if necessary, monitor vital signs frequently, and transport the patient immediately to the hospital.</a:t>
            </a:r>
            <a:endParaRPr lang="en-IN" altLang="en-US" dirty="0">
              <a:latin typeface="Times New Roman" charset="0"/>
              <a:ea typeface="MS PGothic" charset="-128"/>
            </a:endParaRPr>
          </a:p>
          <a:p>
            <a:r>
              <a:rPr lang="en-US" altLang="en-US" dirty="0">
                <a:latin typeface="Times New Roman" charset="0"/>
                <a:ea typeface="MS PGothic" charset="-128"/>
              </a:rPr>
              <a:t>       a.    Never hold the woman’s legs together or pack the vagina with gauze pads in an attempt to control bleeding.</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Never pack the vagina with gauze pads in an attempt to control bleeding</a:t>
            </a:r>
          </a:p>
          <a:p>
            <a:endParaRPr lang="en-IN" altLang="en-US" dirty="0">
              <a:latin typeface="Times New Roman" charset="0"/>
              <a:ea typeface="MS PGothic" charset="-128"/>
            </a:endParaRP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72B2C7-F81B-7448-B7FE-9E44F4037298}" type="slidenum">
              <a:rPr lang="en-US" altLang="en-US" sz="1200"/>
              <a:pPr eaLnBrk="1" hangingPunct="1"/>
              <a:t>124</a:t>
            </a:fld>
            <a:endParaRPr lang="en-US" altLang="en-US" sz="1200" dirty="0"/>
          </a:p>
        </p:txBody>
      </p:sp>
    </p:spTree>
    <p:extLst>
      <p:ext uri="{BB962C8B-B14F-4D97-AF65-F5344CB8AC3E}">
        <p14:creationId xmlns:p14="http://schemas.microsoft.com/office/powerpoint/2010/main" val="428751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Postpartum patients are also at an increased risk of a venous embolism—most commonly a pulmonary embolism.</a:t>
            </a:r>
            <a:endParaRPr lang="en-IN" altLang="en-US" dirty="0">
              <a:latin typeface="Times New Roman" charset="0"/>
              <a:ea typeface="MS PGothic" charset="-128"/>
            </a:endParaRPr>
          </a:p>
          <a:p>
            <a:r>
              <a:rPr lang="en-US" altLang="en-US" dirty="0">
                <a:latin typeface="Times New Roman" charset="0"/>
                <a:ea typeface="MS PGothic" charset="-128"/>
              </a:rPr>
              <a:t>       1.    A pulmonary embolism results from a clot that travels through the bloodstream and becomes lodged in the pulmonary circulation, blocking blood flow to the lungs, and is potentially life threatening.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2.    This obstruction will block blood flow to the lungs and is potentially life threatening.</a:t>
            </a:r>
          </a:p>
          <a:p>
            <a:r>
              <a:rPr lang="en-IN" altLang="en-US" dirty="0">
                <a:latin typeface="Times New Roman" charset="0"/>
                <a:ea typeface="MS PGothic" charset="-128"/>
              </a:rPr>
              <a:t>       </a:t>
            </a:r>
            <a:r>
              <a:rPr lang="en-US" altLang="en-US" dirty="0">
                <a:latin typeface="Times New Roman" charset="0"/>
                <a:ea typeface="MS PGothic" charset="-128"/>
              </a:rPr>
              <a:t>3.    If you deliver a newborn in the field and the woman begins to report sudden difficulty breathing or shortness of breath, consider pulmonary embolism as a possibility.</a:t>
            </a:r>
            <a:endParaRPr lang="en-IN" altLang="en-US" dirty="0">
              <a:latin typeface="Times New Roman" charset="0"/>
              <a:ea typeface="MS PGothic" charset="-128"/>
            </a:endParaRPr>
          </a:p>
          <a:p>
            <a:r>
              <a:rPr lang="en-US" altLang="en-US" dirty="0">
                <a:latin typeface="Times New Roman" charset="0"/>
                <a:ea typeface="MS PGothic" charset="-128"/>
              </a:rPr>
              <a:t>       4.    Also suspect a pulmonary embolism in patients of childbearing age with respiratory complaints who have recently delivered, especially with the sudden onset of difficulty breathing or altered mental status.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5DE91B-FD4B-3B47-BF9B-8A9D9E1AD808}"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11962125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E4756E-3696-D44D-B96C-30AEBE58FDC4}"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242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The vagina is the outermost cavity of the female reproductive system and forms the lower part of the birth canal.</a:t>
            </a:r>
            <a:endParaRPr lang="en-IN" dirty="0"/>
          </a:p>
          <a:p>
            <a:pPr>
              <a:defRPr/>
            </a:pPr>
            <a:r>
              <a:rPr lang="en-US" dirty="0"/>
              <a:t>        1.    Completes the passageway from the uterus to the outside world for the newborn.</a:t>
            </a:r>
            <a:endParaRPr lang="en-IN" dirty="0"/>
          </a:p>
          <a:p>
            <a:pPr>
              <a:defRPr/>
            </a:pPr>
            <a:r>
              <a:rPr lang="en-US" dirty="0"/>
              <a:t>        2.    The perineum is the area between the vagina and the anus.</a:t>
            </a:r>
            <a:endParaRPr lang="en-IN" dirty="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F4C1DF-8FE5-D949-ADFF-34CE0D907ED2}"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1237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E.    In a pregnant woman, the breasts produce milk that is carried through small ducts to the nipple to provide nourishment to the newborn once it is born.</a:t>
            </a:r>
            <a:endParaRPr lang="en-IN" dirty="0"/>
          </a:p>
          <a:p>
            <a:pPr>
              <a:defRPr/>
            </a:pPr>
            <a:r>
              <a:rPr lang="en-US" dirty="0"/>
              <a:t>	</a:t>
            </a:r>
            <a:endParaRPr lang="en-IN" dirty="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FE82C3-E4E9-8140-BF3D-E6CB2283D1E0}" type="slidenum">
              <a:rPr lang="en-US" altLang="en-US" sz="1200"/>
              <a:pPr eaLnBrk="1" hangingPunct="1"/>
              <a:t>15</a:t>
            </a:fld>
            <a:endParaRPr lang="en-US" altLang="en-US" sz="1200" dirty="0"/>
          </a:p>
        </p:txBody>
      </p:sp>
    </p:spTree>
    <p:extLst>
      <p:ext uri="{BB962C8B-B14F-4D97-AF65-F5344CB8AC3E}">
        <p14:creationId xmlns:p14="http://schemas.microsoft.com/office/powerpoint/2010/main" val="28041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F.    The placenta is a disk-shaped structure attached to the uterine wall that provides nourishment to the fetus.</a:t>
            </a:r>
            <a:endParaRPr lang="en-IN" dirty="0"/>
          </a:p>
          <a:p>
            <a:r>
              <a:rPr lang="en-US" sz="1200" kern="1200" dirty="0">
                <a:solidFill>
                  <a:schemeClr val="tx1"/>
                </a:solidFill>
                <a:effectLst/>
                <a:latin typeface="Times New Roman" pitchFamily="18" charset="0"/>
                <a:ea typeface="MS PGothic" pitchFamily="34" charset="-128"/>
                <a:cs typeface="+mn-cs"/>
              </a:rPr>
              <a:t>       1.   Keeps the circulation of the woman and fetus separated but allows substances to pass between them</a:t>
            </a:r>
          </a:p>
          <a:p>
            <a:r>
              <a:rPr lang="en-US" sz="1200" kern="1200" dirty="0">
                <a:solidFill>
                  <a:schemeClr val="tx1"/>
                </a:solidFill>
                <a:effectLst/>
                <a:latin typeface="Times New Roman" pitchFamily="18" charset="0"/>
                <a:ea typeface="MS PGothic" pitchFamily="34" charset="-128"/>
                <a:cs typeface="+mn-cs"/>
              </a:rPr>
              <a:t>       2.   Anything ingested by a pregnant woman has the potential to affect the fetus.</a:t>
            </a:r>
          </a:p>
          <a:p>
            <a:r>
              <a:rPr lang="en-US" sz="1200" kern="1200" dirty="0">
                <a:solidFill>
                  <a:schemeClr val="tx1"/>
                </a:solidFill>
                <a:effectLst/>
                <a:latin typeface="Times New Roman" pitchFamily="18" charset="0"/>
                <a:ea typeface="MS PGothic" pitchFamily="34" charset="-128"/>
                <a:cs typeface="+mn-cs"/>
              </a:rPr>
              <a:t>       3.   The umbilical cord connects the woman and fetus through the placenta.</a:t>
            </a:r>
          </a:p>
          <a:p>
            <a:r>
              <a:rPr lang="en-US" sz="1200" kern="1200" dirty="0">
                <a:solidFill>
                  <a:schemeClr val="tx1"/>
                </a:solidFill>
                <a:effectLst/>
                <a:latin typeface="Times New Roman" pitchFamily="18" charset="0"/>
                <a:ea typeface="MS PGothic" pitchFamily="34" charset="-128"/>
                <a:cs typeface="+mn-cs"/>
              </a:rPr>
              <a:t>              a.   The umbilical vein carries oxygenated blood from the placenta to the heart of the fetus.</a:t>
            </a:r>
          </a:p>
          <a:p>
            <a:r>
              <a:rPr lang="en-US" sz="1200" kern="1200" dirty="0">
                <a:solidFill>
                  <a:schemeClr val="tx1"/>
                </a:solidFill>
                <a:effectLst/>
                <a:latin typeface="Times New Roman" pitchFamily="18" charset="0"/>
                <a:ea typeface="MS PGothic" pitchFamily="34" charset="-128"/>
                <a:cs typeface="+mn-cs"/>
              </a:rPr>
              <a:t>              b.   The umbilical arteries carry deoxygenated blood from the heart of the fetus to the placenta.</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4D9BD2-83D1-334A-9475-70BFF055F983}"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39482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The umbilical cord is the lifeline of the fetus, connecting the woman and fetus through the placenta.</a:t>
            </a:r>
            <a:endParaRPr lang="en-IN" dirty="0"/>
          </a:p>
          <a:p>
            <a:pPr>
              <a:defRPr/>
            </a:pPr>
            <a:r>
              <a:rPr lang="en-US" dirty="0"/>
              <a:t>       a.   The umbilical vein carries oxygenated blood from the placenta to the heart of the fetus.</a:t>
            </a:r>
            <a:endParaRPr lang="en-IN" dirty="0"/>
          </a:p>
          <a:p>
            <a:pPr>
              <a:defRPr/>
            </a:pPr>
            <a:r>
              <a:rPr lang="en-US" dirty="0"/>
              <a:t>       b.   The umbilical arteries carry deoxygenated blood from the heart of the fetus to the placenta.</a:t>
            </a:r>
            <a:endParaRPr lang="en-IN" dirty="0"/>
          </a:p>
          <a:p>
            <a:pPr marL="685800" indent="-228600">
              <a:spcBef>
                <a:spcPts val="0"/>
              </a:spcBef>
              <a:spcAft>
                <a:spcPts val="300"/>
              </a:spcAft>
              <a:tabLst>
                <a:tab pos="685800" algn="l"/>
              </a:tabLst>
              <a:defRPr/>
            </a:pPr>
            <a:endParaRPr lang="en-US" dirty="0">
              <a:latin typeface="Times New Roman"/>
              <a:ea typeface="Times New Roman"/>
            </a:endParaRPr>
          </a:p>
          <a:p>
            <a:pPr>
              <a:defRPr/>
            </a:pPr>
            <a:r>
              <a:rPr lang="en-US" dirty="0">
                <a:ea typeface="+mn-ea"/>
              </a:rPr>
              <a:t> </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B3EC1B-79B7-7D45-916E-F922E259D3D5}"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491392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G.    The fetus develops inside a fluid-filled, baglike membrane called the amniotic sac.</a:t>
            </a:r>
            <a:endParaRPr lang="en-IN" dirty="0"/>
          </a:p>
          <a:p>
            <a:pPr>
              <a:defRPr/>
            </a:pPr>
            <a:r>
              <a:rPr lang="en-US" dirty="0"/>
              <a:t>        1.    The sac contains about 500 to 1,000 mL of amniotic fluid, which helps insulate and protect the floating fetus.</a:t>
            </a:r>
            <a:endParaRPr lang="en-IN" dirty="0"/>
          </a:p>
          <a:p>
            <a:pPr>
              <a:defRPr/>
            </a:pPr>
            <a:r>
              <a:rPr lang="en-US" dirty="0"/>
              <a:t>        2.    The amniotic fluid is released in a gush when the sac ruptures, usually at the beginning of labor.</a:t>
            </a:r>
            <a:endParaRPr lang="en-IN"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53244B-1F6C-F64F-8C6F-5EFC394ED368}"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0280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III. Normal Changes in Pregnancy</a:t>
            </a:r>
            <a:endParaRPr lang="en-IN" dirty="0"/>
          </a:p>
          <a:p>
            <a:pPr>
              <a:defRPr/>
            </a:pPr>
            <a:r>
              <a:rPr lang="en-US" dirty="0"/>
              <a:t>A.    During pregnancy, four body systems undergo major physiologic and anatomic changes.</a:t>
            </a:r>
            <a:endParaRPr lang="en-IN" dirty="0"/>
          </a:p>
          <a:p>
            <a:pPr>
              <a:defRPr/>
            </a:pPr>
            <a:r>
              <a:rPr lang="en-US" dirty="0"/>
              <a:t>       1.   These are the respiratory, cardiovascular, and musculoskeletal systems.</a:t>
            </a:r>
            <a:endParaRPr lang="en-IN" dirty="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C81FD9-D1A8-714E-9750-A1E3ACBF010B}"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06778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In the reproductive system, hormone levels increase to support fetal development and prepare the body for childbirth.</a:t>
            </a:r>
            <a:endParaRPr lang="en-IN" dirty="0"/>
          </a:p>
          <a:p>
            <a:pPr>
              <a:defRPr/>
            </a:pPr>
            <a:r>
              <a:rPr lang="en-US" dirty="0"/>
              <a:t>      </a:t>
            </a:r>
            <a:r>
              <a:rPr lang="en-US" baseline="0" dirty="0"/>
              <a:t> </a:t>
            </a:r>
            <a:r>
              <a:rPr lang="en-US" dirty="0"/>
              <a:t>1.    This puts pregnant woman at an increased risk for complications from trauma, bleeding, and some medical conditions.</a:t>
            </a:r>
            <a:endParaRPr lang="en-IN" dirty="0"/>
          </a:p>
          <a:p>
            <a:r>
              <a:rPr lang="en-US" sz="1200" kern="1200" dirty="0">
                <a:solidFill>
                  <a:schemeClr val="tx1"/>
                </a:solidFill>
                <a:effectLst/>
                <a:latin typeface="Times New Roman" pitchFamily="18" charset="0"/>
                <a:ea typeface="MS PGothic" pitchFamily="34" charset="-128"/>
                <a:cs typeface="+mn-cs"/>
              </a:rPr>
              <a:t>       2.    Uterus is displaced out of its normally well-protected position within the pelvic area.</a:t>
            </a:r>
          </a:p>
          <a:p>
            <a:r>
              <a:rPr lang="en-US" sz="1200" kern="1200" dirty="0">
                <a:solidFill>
                  <a:schemeClr val="tx1"/>
                </a:solidFill>
                <a:effectLst/>
                <a:latin typeface="Times New Roman" pitchFamily="18" charset="0"/>
                <a:ea typeface="MS PGothic" pitchFamily="34" charset="-128"/>
                <a:cs typeface="+mn-cs"/>
              </a:rPr>
              <a:t>              a.   This increases the chance of direct fetal injury in trauma.</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1DFE3A-7104-5C41-B371-9EEE97D1581B}"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88201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Obstetrics</a:t>
            </a:r>
          </a:p>
          <a:p>
            <a:r>
              <a:rPr lang="en-US" altLang="en-US" dirty="0">
                <a:latin typeface="Times New Roman" charset="0"/>
                <a:ea typeface="MS PGothic" charset="-128"/>
              </a:rPr>
              <a:t>• Recognition and management of</a:t>
            </a:r>
          </a:p>
          <a:p>
            <a:pPr marL="628650" lvl="1" indent="-171450">
              <a:buFont typeface="Wingdings" charset="2"/>
              <a:buChar char="§"/>
            </a:pPr>
            <a:r>
              <a:rPr lang="en-US" altLang="en-US" dirty="0">
                <a:latin typeface="Times New Roman" charset="0"/>
                <a:ea typeface="MS PGothic" charset="-128"/>
              </a:rPr>
              <a:t>Normal delivery </a:t>
            </a:r>
          </a:p>
          <a:p>
            <a:pPr marL="628650" lvl="1" indent="-171450">
              <a:buFont typeface="Wingdings" charset="2"/>
              <a:buChar char="§"/>
            </a:pPr>
            <a:r>
              <a:rPr lang="en-US" altLang="en-US" dirty="0">
                <a:latin typeface="Times New Roman" charset="0"/>
                <a:ea typeface="MS PGothic" charset="-128"/>
              </a:rPr>
              <a:t>Vaginal bleeding in the pregnant patient</a:t>
            </a:r>
          </a:p>
          <a:p>
            <a:pPr>
              <a:buFont typeface="Wingdings" charset="2"/>
              <a:buNone/>
            </a:pPr>
            <a:r>
              <a:rPr lang="en-US" altLang="en-US" dirty="0">
                <a:latin typeface="Times New Roman" charset="0"/>
                <a:ea typeface="MS PGothic" charset="-128"/>
              </a:rPr>
              <a:t>• Anatomy and physiology of normal pregnancy</a:t>
            </a:r>
          </a:p>
          <a:p>
            <a:r>
              <a:rPr lang="en-US" altLang="en-US" dirty="0">
                <a:latin typeface="Times New Roman" charset="0"/>
                <a:ea typeface="MS PGothic" charset="-128"/>
              </a:rPr>
              <a:t>• Pathophysiology of complications of pregnancy </a:t>
            </a:r>
          </a:p>
          <a:p>
            <a:endParaRPr lang="en-US"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72059D-00DA-B34E-88AD-26288EBCE480}" type="slidenum">
              <a:rPr lang="en-US" altLang="en-US" sz="1200"/>
              <a:pPr eaLnBrk="1" hangingPunct="1"/>
              <a:t>3</a:t>
            </a:fld>
            <a:endParaRPr lang="en-US" altLang="en-US" sz="1200" dirty="0"/>
          </a:p>
        </p:txBody>
      </p:sp>
    </p:spTree>
    <p:extLst>
      <p:ext uri="{BB962C8B-B14F-4D97-AF65-F5344CB8AC3E}">
        <p14:creationId xmlns:p14="http://schemas.microsoft.com/office/powerpoint/2010/main" val="148229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Rapid uterine growth occurs during the second trimester of pregnancy.</a:t>
            </a:r>
            <a:endParaRPr lang="en-IN" dirty="0"/>
          </a:p>
          <a:p>
            <a:pPr>
              <a:defRPr/>
            </a:pPr>
            <a:r>
              <a:rPr lang="en-US" dirty="0"/>
              <a:t>       1.    As the uterus grows, it pushes up on the diaphragm, displacing it from its normal position.</a:t>
            </a:r>
            <a:endParaRPr lang="en-IN" dirty="0"/>
          </a:p>
          <a:p>
            <a:pPr>
              <a:defRPr/>
            </a:pPr>
            <a:r>
              <a:rPr lang="en-US" dirty="0"/>
              <a:t>       2.    Respiratory capacity changes, with increased respiratory rates and decreased minute volumes.</a:t>
            </a:r>
            <a:endParaRPr lang="en-IN" dirty="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91D4B9-CE4D-7A47-9CFB-7F63D15FA993}" type="slidenum">
              <a:rPr lang="en-US" altLang="en-US" sz="1200"/>
              <a:pPr eaLnBrk="1" hangingPunct="1"/>
              <a:t>21</a:t>
            </a:fld>
            <a:endParaRPr lang="en-US" altLang="en-US" sz="1200" dirty="0"/>
          </a:p>
        </p:txBody>
      </p:sp>
    </p:spTree>
    <p:extLst>
      <p:ext uri="{BB962C8B-B14F-4D97-AF65-F5344CB8AC3E}">
        <p14:creationId xmlns:p14="http://schemas.microsoft.com/office/powerpoint/2010/main" val="73106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3"/>
            </a:pPr>
            <a:r>
              <a:rPr lang="en-US" altLang="en-US" dirty="0">
                <a:latin typeface="Times New Roman" charset="0"/>
                <a:ea typeface="MS PGothic" charset="-128"/>
              </a:rPr>
              <a:t>Overall blood volume gradually increases throughout the pregnancy to:</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Allow for adequate perfusion of the uterus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Prepare for the blood loss that will occur during childbirth</a:t>
            </a:r>
            <a:endParaRPr lang="en-IN" altLang="en-US" dirty="0">
              <a:latin typeface="Times New Roman" charset="0"/>
              <a:ea typeface="MS PGothic" charset="-128"/>
            </a:endParaRPr>
          </a:p>
          <a:p>
            <a:r>
              <a:rPr lang="en-US" altLang="en-US" dirty="0">
                <a:latin typeface="Times New Roman" charset="0"/>
                <a:ea typeface="MS PGothic" charset="-128"/>
              </a:rPr>
              <a:t>4. Blood volume may eventually increase as much as 50% by the end of the pregnancy.</a:t>
            </a:r>
            <a:endParaRPr lang="en-IN" altLang="en-US" dirty="0">
              <a:latin typeface="Times New Roman" charset="0"/>
              <a:ea typeface="MS PGothic" charset="-128"/>
            </a:endParaRPr>
          </a:p>
          <a:p>
            <a:r>
              <a:rPr lang="en-US" altLang="en-US" dirty="0">
                <a:latin typeface="Times New Roman" charset="0"/>
                <a:ea typeface="MS PGothic" charset="-128"/>
              </a:rPr>
              <a:t>5. The number of red blood cells also increases.</a:t>
            </a:r>
            <a:endParaRPr lang="en-IN" altLang="en-US" dirty="0">
              <a:latin typeface="Times New Roman" charset="0"/>
              <a:ea typeface="MS PGothic" charset="-128"/>
            </a:endParaRPr>
          </a:p>
          <a:p>
            <a:r>
              <a:rPr lang="en-US" altLang="en-US" dirty="0">
                <a:latin typeface="Times New Roman" charset="0"/>
                <a:ea typeface="MS PGothic" charset="-128"/>
              </a:rPr>
              <a:t>6. The speed of clotting increases to protect against excessive bleeding during delivery.</a:t>
            </a:r>
            <a:endParaRPr lang="en-IN" altLang="en-US" dirty="0">
              <a:latin typeface="Times New Roman" charset="0"/>
              <a:ea typeface="MS PGothic" charset="-128"/>
            </a:endParaRPr>
          </a:p>
          <a:p>
            <a:r>
              <a:rPr lang="en-US" altLang="en-US" dirty="0">
                <a:latin typeface="Times New Roman" charset="0"/>
                <a:ea typeface="MS PGothic" charset="-128"/>
              </a:rPr>
              <a:t>7. By the end of pregnancy, the pregnant patient’s heart rate increases up to 20% to accommodate the increase in blood volume.</a:t>
            </a:r>
            <a:endParaRPr lang="en-IN" altLang="en-US" dirty="0">
              <a:latin typeface="Times New Roman" charset="0"/>
              <a:ea typeface="MS PGothic" charset="-128"/>
            </a:endParaRPr>
          </a:p>
          <a:p>
            <a:r>
              <a:rPr lang="en-US" altLang="en-US" dirty="0">
                <a:latin typeface="Times New Roman" charset="0"/>
                <a:ea typeface="MS PGothic" charset="-128"/>
              </a:rPr>
              <a:t>8. Cardiac output is significantly increased.</a:t>
            </a:r>
            <a:endParaRPr lang="en-IN"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5281D1-7EC1-974E-9994-829B32B6041D}"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25277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dirty="0"/>
              <a:t>D.    </a:t>
            </a:r>
            <a:r>
              <a:rPr lang="en-US" sz="1200" b="0" kern="1200" dirty="0">
                <a:solidFill>
                  <a:schemeClr val="tx1"/>
                </a:solidFill>
                <a:effectLst/>
                <a:latin typeface="Times New Roman" pitchFamily="18" charset="0"/>
                <a:ea typeface="MS PGothic" pitchFamily="34" charset="-128"/>
                <a:cs typeface="+mn-cs"/>
              </a:rPr>
              <a:t>Pregnant women are at an increased risk for gastroesophageal reflux, nausea, vomiting, and potential aspiration because of changes that occur in the gastrointestinal tract.</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9B0F4D-31FB-8E45-ABBC-02F8E5AB87CA}"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39205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Weight gain during pregnancy is normal.</a:t>
            </a:r>
            <a:endParaRPr lang="en-IN" altLang="en-US" dirty="0">
              <a:latin typeface="Times New Roman" charset="0"/>
              <a:ea typeface="MS PGothic" charset="-128"/>
            </a:endParaRPr>
          </a:p>
          <a:p>
            <a:r>
              <a:rPr lang="en-US" altLang="en-US" dirty="0">
                <a:latin typeface="Times New Roman" charset="0"/>
                <a:ea typeface="MS PGothic" charset="-128"/>
              </a:rPr>
              <a:t>       1.    The increase in body weight will eventually challenge the heart and impact the musculoskeletal system.</a:t>
            </a:r>
            <a:endParaRPr lang="en-IN" altLang="en-US" dirty="0">
              <a:latin typeface="Times New Roman" charset="0"/>
              <a:ea typeface="MS PGothic" charset="-128"/>
            </a:endParaRPr>
          </a:p>
          <a:p>
            <a:r>
              <a:rPr lang="en-US" altLang="en-US" dirty="0">
                <a:latin typeface="Times New Roman" charset="0"/>
                <a:ea typeface="MS PGothic" charset="-128"/>
              </a:rPr>
              <a:t>       2.   Certain hormones affect the musculoskeletal system by making the joints “looser” or less stable.</a:t>
            </a:r>
            <a:endParaRPr lang="en-IN" altLang="en-US" dirty="0">
              <a:latin typeface="Times New Roman" charset="0"/>
              <a:ea typeface="MS PGothic" charset="-128"/>
            </a:endParaRPr>
          </a:p>
          <a:p>
            <a:r>
              <a:rPr lang="en-US" altLang="en-US" dirty="0">
                <a:latin typeface="Times New Roman" charset="0"/>
                <a:ea typeface="MS PGothic" charset="-128"/>
              </a:rPr>
              <a:t>       3.    In the third trimester, changes in the body’s center of gravity increase the risk of slips and falls.</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1E112E-9CC7-764D-8903-313B348FCC01}"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00713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IV. Complications of Pregnancy</a:t>
            </a:r>
            <a:endParaRPr lang="en-IN" dirty="0"/>
          </a:p>
          <a:p>
            <a:pPr>
              <a:defRPr/>
            </a:pPr>
            <a:r>
              <a:rPr lang="en-US" dirty="0"/>
              <a:t>A.    Most pregnant women are healthy, but some may be ill when they conceive or become ill during pregnancy.</a:t>
            </a:r>
            <a:endParaRPr lang="en-IN" dirty="0"/>
          </a:p>
          <a:p>
            <a:pPr>
              <a:defRPr/>
            </a:pPr>
            <a:r>
              <a:rPr lang="en-US" dirty="0"/>
              <a:t>       1.    You may safely use oxygen to treat any heart or lung disease in a pregnant patient without harm to the fetus.</a:t>
            </a:r>
            <a:endParaRPr lang="en-IN" dirty="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54308C-98CB-7C48-BCEC-DE0EA120262F}"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240532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Diabetes</a:t>
            </a:r>
            <a:endParaRPr lang="en-IN" dirty="0"/>
          </a:p>
          <a:p>
            <a:pPr>
              <a:defRPr/>
            </a:pPr>
            <a:r>
              <a:rPr lang="en-US" dirty="0"/>
              <a:t>      1.    Diabetes develops during the second half of pregnancy in many women who have not had diabetes previously. </a:t>
            </a:r>
            <a:endParaRPr lang="en-IN" dirty="0"/>
          </a:p>
          <a:p>
            <a:pPr>
              <a:defRPr/>
            </a:pPr>
            <a:r>
              <a:rPr lang="en-US" dirty="0"/>
              <a:t>      2.    Gestational diabetes, resolves in most women after delivery.</a:t>
            </a:r>
            <a:endParaRPr lang="en-IN" dirty="0"/>
          </a:p>
          <a:p>
            <a:pPr>
              <a:defRPr/>
            </a:pPr>
            <a:r>
              <a:rPr lang="en-US" dirty="0"/>
              <a:t>      3.    The treatment is the same as for any other patient with diabetes.</a:t>
            </a:r>
            <a:endParaRPr lang="en-IN" dirty="0"/>
          </a:p>
          <a:p>
            <a:pPr>
              <a:defRPr/>
            </a:pPr>
            <a:r>
              <a:rPr lang="en-US" dirty="0"/>
              <a:t>		</a:t>
            </a:r>
            <a:endParaRPr lang="en-IN" dirty="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35E1D6-750D-CE41-9926-B60D7C47B1B4}"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85241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Hypertensive disorders</a:t>
            </a:r>
            <a:endParaRPr lang="en-IN" dirty="0"/>
          </a:p>
          <a:p>
            <a:r>
              <a:rPr lang="en-US" sz="1200" b="0" kern="1200" dirty="0">
                <a:solidFill>
                  <a:schemeClr val="tx1"/>
                </a:solidFill>
                <a:effectLst/>
                <a:latin typeface="Times New Roman" pitchFamily="18" charset="0"/>
                <a:ea typeface="MS PGothic" pitchFamily="34" charset="-128"/>
                <a:cs typeface="+mn-cs"/>
              </a:rPr>
              <a:t>         1.   Gestational hypertension is the presence of high blood pressure in the absence of other systemic effects.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a.   Defined as a systolic blood pressure higher than 140 mm Hg and a diastolic blood pressure higher than 90 mm Hg.</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a:t>
            </a:r>
            <a:r>
              <a:rPr lang="en-US" sz="1200" b="0" kern="1200" dirty="0" err="1">
                <a:solidFill>
                  <a:schemeClr val="tx1"/>
                </a:solidFill>
                <a:effectLst/>
                <a:latin typeface="Times New Roman" pitchFamily="18" charset="0"/>
                <a:ea typeface="MS PGothic" pitchFamily="34" charset="-128"/>
                <a:cs typeface="+mn-cs"/>
              </a:rPr>
              <a:t>b.</a:t>
            </a:r>
            <a:r>
              <a:rPr lang="en-US" sz="1200" b="0" kern="1200" dirty="0">
                <a:solidFill>
                  <a:schemeClr val="tx1"/>
                </a:solidFill>
                <a:effectLst/>
                <a:latin typeface="Times New Roman" pitchFamily="18" charset="0"/>
                <a:ea typeface="MS PGothic" pitchFamily="34" charset="-128"/>
                <a:cs typeface="+mn-cs"/>
              </a:rPr>
              <a:t>   Considered severe when the systolic blood pressure is higher than 160 mm Hg and/or the diastolic pressure is higher than 110 mm Hg.</a:t>
            </a:r>
            <a:endParaRPr lang="en-US" sz="1200" b="1" kern="1200" dirty="0">
              <a:solidFill>
                <a:schemeClr val="tx1"/>
              </a:solidFill>
              <a:effectLst/>
              <a:latin typeface="Times New Roman" pitchFamily="18" charset="0"/>
              <a:ea typeface="MS PGothic" pitchFamily="34" charset="-128"/>
              <a:cs typeface="+mn-cs"/>
            </a:endParaRPr>
          </a:p>
          <a:p>
            <a:pPr>
              <a:defRPr/>
            </a:pPr>
            <a:endParaRPr lang="en-US" dirty="0">
              <a:ea typeface="+mn-ea"/>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41730B-34C7-7848-9FF2-9CFE87604D29}"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47010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2.   Preeclampsia, or pregnancy-induced hypertension, can develop after the 20th week of gestation.</a:t>
            </a:r>
          </a:p>
          <a:p>
            <a:r>
              <a:rPr lang="en-US" sz="1200" kern="1200" dirty="0">
                <a:solidFill>
                  <a:schemeClr val="tx1"/>
                </a:solidFill>
                <a:effectLst/>
                <a:latin typeface="Times New Roman" pitchFamily="18" charset="0"/>
                <a:ea typeface="MS PGothic" pitchFamily="34" charset="-128"/>
                <a:cs typeface="+mn-cs"/>
              </a:rPr>
              <a:t>      a.   Characterized by the following signs and symptoms: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Severe hypertension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Severe or persistent headache</a:t>
            </a:r>
          </a:p>
          <a:p>
            <a:r>
              <a:rPr lang="en-US" sz="1200" kern="1200" dirty="0">
                <a:solidFill>
                  <a:schemeClr val="tx1"/>
                </a:solidFill>
                <a:effectLst/>
                <a:latin typeface="Times New Roman" pitchFamily="18" charset="0"/>
                <a:ea typeface="MS PGothic" pitchFamily="34" charset="-128"/>
                <a:cs typeface="+mn-cs"/>
              </a:rPr>
              <a:t>            iii.  Visual abnormalities such as seeing spots, blurred vision, or sensitivity to light</a:t>
            </a:r>
          </a:p>
          <a:p>
            <a:r>
              <a:rPr lang="en-US" sz="1200" kern="1200" dirty="0">
                <a:solidFill>
                  <a:schemeClr val="tx1"/>
                </a:solidFill>
                <a:effectLst/>
                <a:latin typeface="Times New Roman" pitchFamily="18" charset="0"/>
                <a:ea typeface="MS PGothic" pitchFamily="34" charset="-128"/>
                <a:cs typeface="+mn-cs"/>
              </a:rPr>
              <a:t>            iv.  Swelling in the hands and feet (edema)</a:t>
            </a:r>
          </a:p>
          <a:p>
            <a:r>
              <a:rPr lang="en-US" sz="1200" kern="1200" dirty="0">
                <a:solidFill>
                  <a:schemeClr val="tx1"/>
                </a:solidFill>
                <a:effectLst/>
                <a:latin typeface="Times New Roman" pitchFamily="18" charset="0"/>
                <a:ea typeface="MS PGothic" pitchFamily="34" charset="-128"/>
                <a:cs typeface="+mn-cs"/>
              </a:rPr>
              <a:t>            v.   Upper abdominal or epigastric pain.</a:t>
            </a:r>
          </a:p>
          <a:p>
            <a:r>
              <a:rPr lang="en-US" sz="1200" kern="1200" dirty="0">
                <a:solidFill>
                  <a:schemeClr val="tx1"/>
                </a:solidFill>
                <a:effectLst/>
                <a:latin typeface="Times New Roman" pitchFamily="18" charset="0"/>
                <a:ea typeface="MS PGothic" pitchFamily="34" charset="-128"/>
                <a:cs typeface="+mn-cs"/>
              </a:rPr>
              <a:t>            vi.  Dyspnea and/or retrosternal chest pain</a:t>
            </a:r>
          </a:p>
          <a:p>
            <a:r>
              <a:rPr lang="en-US" sz="1200" kern="1200" dirty="0">
                <a:solidFill>
                  <a:schemeClr val="tx1"/>
                </a:solidFill>
                <a:effectLst/>
                <a:latin typeface="Times New Roman" pitchFamily="18" charset="0"/>
                <a:ea typeface="MS PGothic" pitchFamily="34" charset="-128"/>
                <a:cs typeface="+mn-cs"/>
              </a:rPr>
              <a:t>            vii.  Anxiety</a:t>
            </a:r>
          </a:p>
          <a:p>
            <a:r>
              <a:rPr lang="en-US" sz="1200" kern="1200" dirty="0">
                <a:solidFill>
                  <a:schemeClr val="tx1"/>
                </a:solidFill>
                <a:effectLst/>
                <a:latin typeface="Times New Roman" pitchFamily="18" charset="0"/>
                <a:ea typeface="MS PGothic" pitchFamily="34" charset="-128"/>
                <a:cs typeface="+mn-cs"/>
              </a:rPr>
              <a:t>            viii. Altered mental status</a:t>
            </a:r>
          </a:p>
          <a:p>
            <a:pPr>
              <a:defRPr/>
            </a:pPr>
            <a:endParaRPr lang="en-US" dirty="0">
              <a:ea typeface="+mn-ea"/>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41730B-34C7-7848-9FF2-9CFE87604D29}" type="slidenum">
              <a:rPr lang="en-US" altLang="en-US" sz="1200"/>
              <a:pPr eaLnBrk="1" hangingPunct="1"/>
              <a:t>28</a:t>
            </a:fld>
            <a:endParaRPr lang="en-US" altLang="en-US" sz="1200" dirty="0"/>
          </a:p>
        </p:txBody>
      </p:sp>
    </p:spTree>
    <p:extLst>
      <p:ext uri="{BB962C8B-B14F-4D97-AF65-F5344CB8AC3E}">
        <p14:creationId xmlns:p14="http://schemas.microsoft.com/office/powerpoint/2010/main" val="2086893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Eclampsia is characterized by seizures that occur as a result of hypertension.</a:t>
            </a:r>
            <a:endParaRPr lang="en-IN" dirty="0"/>
          </a:p>
          <a:p>
            <a:pPr>
              <a:defRPr/>
            </a:pPr>
            <a:r>
              <a:rPr lang="en-US" dirty="0"/>
              <a:t>    a.    To treat seizures:</a:t>
            </a:r>
            <a:endParaRPr lang="en-IN" dirty="0"/>
          </a:p>
          <a:p>
            <a:pPr>
              <a:defRPr/>
            </a:pPr>
            <a:r>
              <a:rPr lang="en-US" dirty="0"/>
              <a:t>           i.    Lay the patient on her left side. </a:t>
            </a:r>
            <a:endParaRPr lang="en-IN" dirty="0"/>
          </a:p>
          <a:p>
            <a:pPr>
              <a:defRPr/>
            </a:pPr>
            <a:r>
              <a:rPr lang="en-US" dirty="0"/>
              <a:t>           ii.   Maintain her airway.</a:t>
            </a:r>
            <a:endParaRPr lang="en-IN" dirty="0"/>
          </a:p>
          <a:p>
            <a:pPr>
              <a:defRPr/>
            </a:pPr>
            <a:r>
              <a:rPr lang="en-US" dirty="0"/>
              <a:t>           iii.  Administer supplemental oxygen if necessary.</a:t>
            </a:r>
            <a:endParaRPr lang="en-IN" dirty="0"/>
          </a:p>
          <a:p>
            <a:pPr>
              <a:defRPr/>
            </a:pPr>
            <a:r>
              <a:rPr lang="en-US" dirty="0"/>
              <a:t>           iv.  If vomiting occurs, suction the airway.</a:t>
            </a:r>
            <a:endParaRPr lang="en-IN" dirty="0"/>
          </a:p>
          <a:p>
            <a:pPr>
              <a:defRPr/>
            </a:pPr>
            <a:r>
              <a:rPr lang="en-US" dirty="0"/>
              <a:t>           v.   Provide rapid transport.</a:t>
            </a:r>
            <a:endParaRPr lang="en-IN" dirty="0"/>
          </a:p>
          <a:p>
            <a:pPr>
              <a:defRPr/>
            </a:pPr>
            <a:r>
              <a:rPr lang="en-US" dirty="0"/>
              <a:t>           vi.  Call for an ALS intercept, if available.</a:t>
            </a:r>
            <a:endParaRPr lang="en-IN" dirty="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861965-A2D9-114A-B64A-10825A782F5A}"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250670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Transporting the patient on her left side can also prevent supine hypotensive syndrome.</a:t>
            </a:r>
            <a:endParaRPr lang="en-IN" dirty="0"/>
          </a:p>
          <a:p>
            <a:pPr>
              <a:defRPr/>
            </a:pPr>
            <a:r>
              <a:rPr lang="en-US" dirty="0"/>
              <a:t>       a.    Caused by compression of the descending aorta and the inferior vena cava by the pregnant uterus when the patient lies supine.</a:t>
            </a:r>
            <a:endParaRPr lang="en-IN" dirty="0"/>
          </a:p>
          <a:p>
            <a:pPr>
              <a:defRPr/>
            </a:pPr>
            <a:r>
              <a:rPr lang="en-US" dirty="0"/>
              <a:t>	</a:t>
            </a:r>
            <a:endParaRPr lang="en-IN" dirty="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7F47A3-6435-4345-8877-F0A7C350BF98}" type="slidenum">
              <a:rPr lang="en-US" altLang="en-US" sz="1200"/>
              <a:pPr eaLnBrk="1" hangingPunct="1"/>
              <a:t>30</a:t>
            </a:fld>
            <a:endParaRPr lang="en-US" altLang="en-US" sz="1200" dirty="0"/>
          </a:p>
        </p:txBody>
      </p:sp>
    </p:spTree>
    <p:extLst>
      <p:ext uri="{BB962C8B-B14F-4D97-AF65-F5344CB8AC3E}">
        <p14:creationId xmlns:p14="http://schemas.microsoft.com/office/powerpoint/2010/main" val="44587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Assessment of the pregnant patient </a:t>
            </a:r>
          </a:p>
          <a:p>
            <a:r>
              <a:rPr lang="en-US" altLang="en-US" dirty="0">
                <a:latin typeface="Times New Roman" charset="0"/>
                <a:ea typeface="MS PGothic" charset="-128"/>
              </a:rPr>
              <a:t>Management of</a:t>
            </a:r>
          </a:p>
          <a:p>
            <a:r>
              <a:rPr lang="en-US" altLang="en-US" dirty="0">
                <a:latin typeface="Times New Roman" charset="0"/>
                <a:ea typeface="MS PGothic" charset="-128"/>
              </a:rPr>
              <a:t>   • Normal delivery</a:t>
            </a:r>
          </a:p>
          <a:p>
            <a:r>
              <a:rPr lang="en-US" altLang="en-US" dirty="0">
                <a:latin typeface="Times New Roman" charset="0"/>
                <a:ea typeface="MS PGothic" charset="-128"/>
              </a:rPr>
              <a:t>   • Abnormal delivery</a:t>
            </a:r>
          </a:p>
          <a:p>
            <a:pPr marL="628650" lvl="1" indent="-171450">
              <a:buFont typeface="Wingdings" charset="2"/>
              <a:buChar char="§"/>
            </a:pPr>
            <a:r>
              <a:rPr lang="en-US" altLang="en-US" dirty="0">
                <a:latin typeface="Times New Roman" charset="0"/>
                <a:ea typeface="MS PGothic" charset="-128"/>
              </a:rPr>
              <a:t>Nuchal cord</a:t>
            </a:r>
          </a:p>
          <a:p>
            <a:pPr marL="628650" lvl="1" indent="-171450">
              <a:buFont typeface="Wingdings" charset="2"/>
              <a:buChar char="§"/>
            </a:pPr>
            <a:r>
              <a:rPr lang="en-US" altLang="en-US" dirty="0">
                <a:latin typeface="Times New Roman" charset="0"/>
                <a:ea typeface="MS PGothic" charset="-128"/>
              </a:rPr>
              <a:t>Prolapsed cord</a:t>
            </a:r>
          </a:p>
          <a:p>
            <a:pPr marL="628650" lvl="1" indent="-171450">
              <a:buFont typeface="Wingdings" charset="2"/>
              <a:buChar char="§"/>
            </a:pPr>
            <a:r>
              <a:rPr lang="en-US" altLang="en-US" dirty="0">
                <a:latin typeface="Times New Roman" charset="0"/>
                <a:ea typeface="MS PGothic" charset="-128"/>
              </a:rPr>
              <a:t>Breech delivery </a:t>
            </a:r>
          </a:p>
          <a:p>
            <a:endParaRPr lang="en-US"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9FB85C-5292-784B-8F56-E4DAEB81F1C6}" type="slidenum">
              <a:rPr lang="en-US" altLang="en-US" sz="1200"/>
              <a:pPr eaLnBrk="1" hangingPunct="1"/>
              <a:t>4</a:t>
            </a:fld>
            <a:endParaRPr lang="en-US" altLang="en-US" sz="1200" dirty="0"/>
          </a:p>
        </p:txBody>
      </p:sp>
    </p:spTree>
    <p:extLst>
      <p:ext uri="{BB962C8B-B14F-4D97-AF65-F5344CB8AC3E}">
        <p14:creationId xmlns:p14="http://schemas.microsoft.com/office/powerpoint/2010/main" val="211644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Bleeding</a:t>
            </a:r>
            <a:endParaRPr lang="en-IN" dirty="0"/>
          </a:p>
          <a:p>
            <a:pPr>
              <a:defRPr/>
            </a:pPr>
            <a:r>
              <a:rPr lang="en-US" dirty="0"/>
              <a:t>        1.   Internal bleeding may be a sign of an ectopic pregnancy, when an embryo develops outside the uterus, most often in a fallopian tube. </a:t>
            </a:r>
            <a:endParaRPr lang="en-IN" dirty="0"/>
          </a:p>
          <a:p>
            <a:r>
              <a:rPr lang="en-US" sz="1200" kern="1200" dirty="0">
                <a:solidFill>
                  <a:schemeClr val="tx1"/>
                </a:solidFill>
                <a:effectLst/>
                <a:latin typeface="Times New Roman" pitchFamily="18" charset="0"/>
                <a:ea typeface="MS PGothic" pitchFamily="34" charset="-128"/>
                <a:cs typeface="+mn-cs"/>
              </a:rPr>
              <a:t>              a.   Sudden onset of severe abdominal pain and vaginal bleeding in the first trimester of pregnancy should be considered ectopic pregnancy until proven otherwise.</a:t>
            </a:r>
          </a:p>
          <a:p>
            <a:r>
              <a:rPr lang="en-US" sz="1200" kern="1200" dirty="0">
                <a:solidFill>
                  <a:schemeClr val="tx1"/>
                </a:solidFill>
                <a:effectLst/>
                <a:latin typeface="Times New Roman" pitchFamily="18" charset="0"/>
                <a:ea typeface="MS PGothic" pitchFamily="34" charset="-128"/>
                <a:cs typeface="+mn-cs"/>
              </a:rPr>
              <a:t>              b.   Consider the possibility of an ectopic pregnancy in a woman who has missed a menstrual cycle and complain of sudden, severe, usually unilateral pain in the lower abdomen.</a:t>
            </a:r>
          </a:p>
          <a:p>
            <a:pPr>
              <a:defRPr/>
            </a:pPr>
            <a:endParaRPr lang="en-IN" dirty="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903F28-0299-564D-A3D3-461F29617783}"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32293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r>
              <a:rPr lang="en-US" sz="1200" kern="1200" dirty="0">
                <a:solidFill>
                  <a:schemeClr val="tx1"/>
                </a:solidFill>
                <a:effectLst/>
                <a:latin typeface="Times New Roman" pitchFamily="18" charset="0"/>
                <a:ea typeface="MS PGothic" pitchFamily="34" charset="-128"/>
                <a:cs typeface="+mn-cs"/>
              </a:rPr>
              <a:t> a.   Sudden onset of severe abdominal pain and vaginal bleeding in the first trimester of pregnancy should be considered ectopic pregnancy until proven otherwise.</a:t>
            </a:r>
          </a:p>
          <a:p>
            <a:pPr>
              <a:defRPr/>
            </a:pPr>
            <a:r>
              <a:rPr lang="en-US" dirty="0"/>
              <a:t> </a:t>
            </a:r>
            <a:r>
              <a:rPr lang="en-US" dirty="0" err="1"/>
              <a:t>b.</a:t>
            </a:r>
            <a:r>
              <a:rPr lang="en-US" dirty="0"/>
              <a:t>   Consider the possibility of an ectopic pregnancy in a woman who has missed a menstrual cycle and complains of sudden, severe, usually unilateral pain in the lower abdomen.</a:t>
            </a:r>
            <a:endParaRPr lang="en-IN" dirty="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33C1B2-E44D-E74F-8E4F-36AD7BA6D7EE}"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65202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Hemorrhage from the vagina that occurs before labor begins may be very serious.</a:t>
            </a:r>
            <a:endParaRPr lang="en-IN" altLang="en-US" dirty="0">
              <a:latin typeface="Times New Roman" charset="0"/>
              <a:ea typeface="MS PGothic" charset="-128"/>
            </a:endParaRPr>
          </a:p>
          <a:p>
            <a:r>
              <a:rPr lang="en-US" altLang="en-US" dirty="0">
                <a:latin typeface="Times New Roman" charset="0"/>
                <a:ea typeface="MS PGothic" charset="-128"/>
              </a:rPr>
              <a:t>        a.    In early pregnancy, it may be a sign of a spontaneous abortion, or miscarriage.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the later stages of pregnancy it may indicate</a:t>
            </a:r>
            <a:endParaRPr lang="en-IN" altLang="en-US" dirty="0">
              <a:latin typeface="Times New Roman" charset="0"/>
              <a:ea typeface="MS PGothic" charset="-128"/>
            </a:endParaRPr>
          </a:p>
          <a:p>
            <a:r>
              <a:rPr lang="en-US" altLang="en-US" dirty="0">
                <a:latin typeface="Times New Roman" charset="0"/>
                <a:ea typeface="MS PGothic" charset="-128"/>
              </a:rPr>
              <a:t>              i.    In abruptio placenta, the placenta separates prematurely from the wall of the uterus, most commonly caused by hypertension or trauma.</a:t>
            </a:r>
            <a:r>
              <a:rPr lang="en-IN" altLang="en-US" dirty="0">
                <a:latin typeface="Times New Roman" charset="0"/>
                <a:ea typeface="MS PGothic" charset="-128"/>
              </a:rPr>
              <a:t> </a:t>
            </a:r>
            <a:r>
              <a:rPr lang="en-US" altLang="en-US" dirty="0">
                <a:latin typeface="Times New Roman" charset="0"/>
                <a:ea typeface="MS PGothic" charset="-128"/>
              </a:rPr>
              <a:t>	</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In placenta previa, the placenta develops over and covers the cervix.</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Any bleeding from the vagina in a pregnant woman is a serious sign and should be treated promptly in the hospital.</a:t>
            </a:r>
          </a:p>
          <a:p>
            <a:r>
              <a:rPr lang="en-US" sz="1200" kern="1200" dirty="0">
                <a:solidFill>
                  <a:schemeClr val="tx1"/>
                </a:solidFill>
                <a:effectLst/>
                <a:latin typeface="Times New Roman" pitchFamily="18" charset="0"/>
                <a:ea typeface="MS PGothic" pitchFamily="34" charset="-128"/>
                <a:cs typeface="+mn-cs"/>
              </a:rPr>
              <a:t>       a.    Treat for shock if signs are present.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Place a sterile pad or sanitary pad over the vagina and replace it as necessary.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Do not put anything into the vagina to control bleeding.</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A9CCF8-C977-5143-A8BC-D70E4AA39447}" type="slidenum">
              <a:rPr lang="en-US" altLang="en-US" sz="1200"/>
              <a:pPr eaLnBrk="1" hangingPunct="1"/>
              <a:t>33</a:t>
            </a:fld>
            <a:endParaRPr lang="en-US" altLang="en-US" sz="1200" dirty="0"/>
          </a:p>
        </p:txBody>
      </p:sp>
    </p:spTree>
    <p:extLst>
      <p:ext uri="{BB962C8B-B14F-4D97-AF65-F5344CB8AC3E}">
        <p14:creationId xmlns:p14="http://schemas.microsoft.com/office/powerpoint/2010/main" val="81817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abruptio placenta and placenta previa.</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BD718F-3F1A-A745-BA4C-B7E5C5CFE789}" type="slidenum">
              <a:rPr lang="en-US" altLang="en-US" sz="1200"/>
              <a:pPr eaLnBrk="1" hangingPunct="1"/>
              <a:t>34</a:t>
            </a:fld>
            <a:endParaRPr lang="en-US" altLang="en-US" sz="1200" dirty="0"/>
          </a:p>
        </p:txBody>
      </p:sp>
    </p:spTree>
    <p:extLst>
      <p:ext uri="{BB962C8B-B14F-4D97-AF65-F5344CB8AC3E}">
        <p14:creationId xmlns:p14="http://schemas.microsoft.com/office/powerpoint/2010/main" val="66203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E.    Abortion</a:t>
            </a:r>
            <a:endParaRPr lang="en-IN" dirty="0"/>
          </a:p>
          <a:p>
            <a:r>
              <a:rPr lang="en-US" sz="1200" kern="1200" dirty="0">
                <a:solidFill>
                  <a:schemeClr val="tx1"/>
                </a:solidFill>
                <a:effectLst/>
                <a:latin typeface="Times New Roman" pitchFamily="18" charset="0"/>
                <a:ea typeface="MS PGothic" pitchFamily="34" charset="-128"/>
                <a:cs typeface="+mn-cs"/>
              </a:rPr>
              <a:t>      1.   Spontaneous abortion is the loss of a pregnancy prior to 20 weeks of gestation without any preceding surgical or medical intervention.</a:t>
            </a:r>
          </a:p>
          <a:p>
            <a:r>
              <a:rPr lang="en-US" sz="1200" kern="1200" dirty="0">
                <a:solidFill>
                  <a:schemeClr val="tx1"/>
                </a:solidFill>
                <a:effectLst/>
                <a:latin typeface="Times New Roman" pitchFamily="18" charset="0"/>
                <a:ea typeface="MS PGothic" pitchFamily="34" charset="-128"/>
                <a:cs typeface="+mn-cs"/>
              </a:rPr>
              <a:t>            a.   The term is often used interchangeably with miscarriage.</a:t>
            </a:r>
          </a:p>
          <a:p>
            <a:r>
              <a:rPr lang="en-US" sz="1200" kern="1200" dirty="0">
                <a:solidFill>
                  <a:schemeClr val="tx1"/>
                </a:solidFill>
                <a:effectLst/>
                <a:latin typeface="Times New Roman" pitchFamily="18" charset="0"/>
                <a:ea typeface="MS PGothic" pitchFamily="34" charset="-128"/>
                <a:cs typeface="+mn-cs"/>
              </a:rPr>
              <a:t>      2.   An induced abortion is the elective termination of a pregnancy prior to the time of viability.</a:t>
            </a:r>
          </a:p>
          <a:p>
            <a:r>
              <a:rPr lang="en-US" sz="1200" kern="1200" dirty="0">
                <a:solidFill>
                  <a:schemeClr val="tx1"/>
                </a:solidFill>
                <a:effectLst/>
                <a:latin typeface="Times New Roman" pitchFamily="18" charset="0"/>
                <a:ea typeface="MS PGothic" pitchFamily="34" charset="-128"/>
                <a:cs typeface="+mn-cs"/>
              </a:rPr>
              <a:t>      3.   The most serious complications are bleeding and infection.</a:t>
            </a:r>
          </a:p>
          <a:p>
            <a:r>
              <a:rPr lang="en-US" sz="1200" kern="1200" dirty="0">
                <a:solidFill>
                  <a:schemeClr val="tx1"/>
                </a:solidFill>
                <a:effectLst/>
                <a:latin typeface="Times New Roman" pitchFamily="18" charset="0"/>
                <a:ea typeface="MS PGothic" pitchFamily="34" charset="-128"/>
                <a:cs typeface="+mn-cs"/>
              </a:rPr>
              <a:t>      4.   If the woman is in shock, treat and transport her promptly to the hospital.</a:t>
            </a:r>
          </a:p>
          <a:p>
            <a:r>
              <a:rPr lang="en-US" sz="1200" kern="1200" dirty="0">
                <a:solidFill>
                  <a:schemeClr val="tx1"/>
                </a:solidFill>
                <a:effectLst/>
                <a:latin typeface="Times New Roman" pitchFamily="18" charset="0"/>
                <a:ea typeface="MS PGothic" pitchFamily="34" charset="-128"/>
                <a:cs typeface="+mn-cs"/>
              </a:rPr>
              <a:t>      5.   Bring any tissue that passes through the vagina to the hospital.</a:t>
            </a:r>
          </a:p>
          <a:p>
            <a:r>
              <a:rPr lang="en-US" sz="1200" kern="1200" dirty="0">
                <a:solidFill>
                  <a:schemeClr val="tx1"/>
                </a:solidFill>
                <a:effectLst/>
                <a:latin typeface="Times New Roman" pitchFamily="18" charset="0"/>
                <a:ea typeface="MS PGothic" pitchFamily="34" charset="-128"/>
                <a:cs typeface="+mn-cs"/>
              </a:rPr>
              <a:t>            a.   Never pull tissue out of the vagina.</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661DE3-1B1C-EC48-9F21-1BEA45867B61}" type="slidenum">
              <a:rPr lang="en-US" altLang="en-US" sz="1200"/>
              <a:pPr eaLnBrk="1" hangingPunct="1"/>
              <a:t>35</a:t>
            </a:fld>
            <a:endParaRPr lang="en-US" altLang="en-US" sz="1200" dirty="0"/>
          </a:p>
        </p:txBody>
      </p:sp>
    </p:spTree>
    <p:extLst>
      <p:ext uri="{BB962C8B-B14F-4D97-AF65-F5344CB8AC3E}">
        <p14:creationId xmlns:p14="http://schemas.microsoft.com/office/powerpoint/2010/main" val="746260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F.    Abuse</a:t>
            </a:r>
            <a:endParaRPr lang="en-IN" dirty="0"/>
          </a:p>
          <a:p>
            <a:pPr>
              <a:defRPr/>
            </a:pPr>
            <a:r>
              <a:rPr lang="en-US" dirty="0"/>
              <a:t>      1.    Pregnant women have an increased chance of being victims of domestic violence and abuse.</a:t>
            </a:r>
            <a:endParaRPr lang="en-IN" dirty="0"/>
          </a:p>
          <a:p>
            <a:pPr>
              <a:defRPr/>
            </a:pPr>
            <a:r>
              <a:rPr lang="en-US" dirty="0"/>
              <a:t>      2.    Abuse during pregnancy increases the chance of spontaneous abortion, premature delivery, and low birth weight.</a:t>
            </a:r>
            <a:endParaRPr lang="en-IN" dirty="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F44F46-E57A-344A-9C9D-DD4612929C19}"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094313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The woman is at risk from bleeding, infection, and uterine rupture.</a:t>
            </a:r>
            <a:endParaRPr lang="en-IN" dirty="0"/>
          </a:p>
          <a:p>
            <a:pPr>
              <a:defRPr/>
            </a:pPr>
            <a:r>
              <a:rPr lang="en-US" dirty="0"/>
              <a:t>4.    Pay attention to the environment for any signs of abuse.</a:t>
            </a:r>
            <a:endParaRPr lang="en-IN" dirty="0"/>
          </a:p>
          <a:p>
            <a:pPr>
              <a:defRPr/>
            </a:pPr>
            <a:r>
              <a:rPr lang="en-US" dirty="0"/>
              <a:t>5.    Pregnant patients who are abused are often scared and may not be honest as to how their injuries may have occurred.</a:t>
            </a:r>
            <a:endParaRPr lang="en-IN" dirty="0"/>
          </a:p>
          <a:p>
            <a:pPr>
              <a:defRPr/>
            </a:pPr>
            <a:r>
              <a:rPr lang="en-US" dirty="0"/>
              <a:t>       a.    Talk to the patient in a private area, away from the potential abuser if possible.</a:t>
            </a:r>
            <a:endParaRPr lang="en-IN" dirty="0"/>
          </a:p>
          <a:p>
            <a:pPr>
              <a:defRPr/>
            </a:pPr>
            <a:r>
              <a:rPr lang="en-US" dirty="0"/>
              <a:t>	</a:t>
            </a:r>
            <a:endParaRPr lang="en-US" dirty="0">
              <a:latin typeface="Times New Roman"/>
              <a:ea typeface="Times New Roman"/>
            </a:endParaRPr>
          </a:p>
          <a:p>
            <a:pPr>
              <a:defRPr/>
            </a:pPr>
            <a:endParaRPr lang="en-US" dirty="0">
              <a:ea typeface="+mn-ea"/>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338C9C-D1ED-A44E-8370-9D54DDCB6A3E}"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072537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G.    Substance abuse</a:t>
            </a:r>
            <a:endParaRPr lang="en-IN" dirty="0"/>
          </a:p>
          <a:p>
            <a:pPr>
              <a:defRPr/>
            </a:pPr>
            <a:r>
              <a:rPr lang="en-US" dirty="0"/>
              <a:t>        1.    The effects of the addiction on the fetus include:</a:t>
            </a:r>
            <a:endParaRPr lang="en-IN" dirty="0"/>
          </a:p>
          <a:p>
            <a:pPr>
              <a:defRPr/>
            </a:pPr>
            <a:r>
              <a:rPr lang="en-US" dirty="0"/>
              <a:t>               a.    Prematurity</a:t>
            </a:r>
            <a:endParaRPr lang="en-IN" dirty="0"/>
          </a:p>
          <a:p>
            <a:pPr>
              <a:defRPr/>
            </a:pPr>
            <a:r>
              <a:rPr lang="en-US" dirty="0"/>
              <a:t>               </a:t>
            </a:r>
            <a:r>
              <a:rPr lang="en-US" dirty="0" err="1"/>
              <a:t>b.</a:t>
            </a:r>
            <a:r>
              <a:rPr lang="en-US" dirty="0"/>
              <a:t>    Low birth weight</a:t>
            </a:r>
            <a:endParaRPr lang="en-IN" dirty="0"/>
          </a:p>
          <a:p>
            <a:pPr>
              <a:defRPr/>
            </a:pPr>
            <a:r>
              <a:rPr lang="en-US" dirty="0"/>
              <a:t>               </a:t>
            </a:r>
            <a:r>
              <a:rPr lang="en-US" dirty="0" err="1"/>
              <a:t>c.</a:t>
            </a:r>
            <a:r>
              <a:rPr lang="en-US" dirty="0"/>
              <a:t>    Severe respiratory distress</a:t>
            </a:r>
            <a:endParaRPr lang="en-IN" dirty="0"/>
          </a:p>
          <a:p>
            <a:pPr>
              <a:defRPr/>
            </a:pPr>
            <a:r>
              <a:rPr lang="en-US" dirty="0"/>
              <a:t>               </a:t>
            </a:r>
            <a:r>
              <a:rPr lang="en-US" dirty="0" err="1"/>
              <a:t>d.</a:t>
            </a:r>
            <a:r>
              <a:rPr lang="en-US" dirty="0"/>
              <a:t>    Death </a:t>
            </a:r>
            <a:endParaRPr lang="en-IN" dirty="0"/>
          </a:p>
          <a:p>
            <a:pPr>
              <a:defRPr/>
            </a:pPr>
            <a:r>
              <a:rPr lang="en-US" dirty="0"/>
              <a:t>        2.    Fetal alcohol syndrome describes the condition of infants born to women who have abused alcohol.</a:t>
            </a:r>
            <a:endParaRPr lang="en-IN" dirty="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F2B9CC-40B4-3C48-A7CA-4B5A9E1C7E1A}"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56937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you are called to handle a delivery of an addicted woman, pay special attention to your own safety.</a:t>
            </a:r>
            <a:endParaRPr lang="en-IN" altLang="en-US" dirty="0">
              <a:latin typeface="Times New Roman" charset="0"/>
              <a:ea typeface="MS PGothic" charset="-128"/>
            </a:endParaRPr>
          </a:p>
          <a:p>
            <a:r>
              <a:rPr lang="en-US" altLang="en-US" dirty="0">
                <a:latin typeface="Times New Roman" charset="0"/>
                <a:ea typeface="MS PGothic" charset="-128"/>
              </a:rPr>
              <a:t>4.    Clues that you are dealing with an addicted patient may include:</a:t>
            </a:r>
            <a:endParaRPr lang="en-IN" altLang="en-US" dirty="0">
              <a:latin typeface="Times New Roman" charset="0"/>
              <a:ea typeface="MS PGothic" charset="-128"/>
            </a:endParaRPr>
          </a:p>
          <a:p>
            <a:r>
              <a:rPr lang="en-US" altLang="en-US" dirty="0">
                <a:latin typeface="Times New Roman" charset="0"/>
                <a:ea typeface="MS PGothic" charset="-128"/>
              </a:rPr>
              <a:t>       a.    The presence of drug paraphernalia</a:t>
            </a:r>
            <a:endParaRPr lang="en-IN" altLang="en-US" dirty="0">
              <a:latin typeface="Times New Roman" charset="0"/>
              <a:ea typeface="MS PGothic" charset="-128"/>
            </a:endParaRPr>
          </a:p>
          <a:p>
            <a:r>
              <a:rPr lang="en-US" altLang="en-US" dirty="0">
                <a:latin typeface="Times New Roman" charset="0"/>
                <a:ea typeface="MS PGothic" charset="-128"/>
              </a:rPr>
              <a:t>       b.    Empty wine or liquor bottles</a:t>
            </a:r>
            <a:endParaRPr lang="en-IN" altLang="en-US" dirty="0">
              <a:latin typeface="Times New Roman" charset="0"/>
              <a:ea typeface="MS PGothic" charset="-128"/>
            </a:endParaRPr>
          </a:p>
          <a:p>
            <a:r>
              <a:rPr lang="en-US" altLang="en-US" dirty="0">
                <a:latin typeface="Times New Roman" charset="0"/>
                <a:ea typeface="MS PGothic" charset="-128"/>
              </a:rPr>
              <a:t>       c.    Statements made by family or bystanders or by the patient herself</a:t>
            </a:r>
            <a:endParaRPr lang="en-IN" altLang="en-US" dirty="0">
              <a:latin typeface="Times New Roman" charset="0"/>
              <a:ea typeface="MS PGothic" charset="-128"/>
            </a:endParaRPr>
          </a:p>
          <a:p>
            <a:r>
              <a:rPr lang="en-US" altLang="en-US" dirty="0">
                <a:latin typeface="Times New Roman" charset="0"/>
                <a:ea typeface="MS PGothic" charset="-128"/>
              </a:rPr>
              <a:t>5.    The newborn will probably need immediate resuscitation.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C7DDDB-DF2B-DD49-AC46-FF057954B71A}" type="slidenum">
              <a:rPr lang="en-US" altLang="en-US" sz="1200"/>
              <a:pPr eaLnBrk="1" hangingPunct="1"/>
              <a:t>39</a:t>
            </a:fld>
            <a:endParaRPr lang="en-US" altLang="en-US" sz="1200" dirty="0"/>
          </a:p>
        </p:txBody>
      </p:sp>
    </p:spTree>
    <p:extLst>
      <p:ext uri="{BB962C8B-B14F-4D97-AF65-F5344CB8AC3E}">
        <p14:creationId xmlns:p14="http://schemas.microsoft.com/office/powerpoint/2010/main" val="531820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Special Considerations for Trauma and Pregnancy</a:t>
            </a:r>
            <a:endParaRPr lang="en-IN" altLang="en-US" dirty="0">
              <a:latin typeface="Times New Roman" charset="0"/>
              <a:ea typeface="MS PGothic" charset="-128"/>
            </a:endParaRPr>
          </a:p>
          <a:p>
            <a:r>
              <a:rPr lang="en-US" altLang="en-US" dirty="0">
                <a:latin typeface="Times New Roman" charset="0"/>
                <a:ea typeface="MS PGothic" charset="-128"/>
              </a:rPr>
              <a:t>A.    With a trauma call involving a pregnant woman, you have two patients to consider—the woman and the unborn fetus.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D261A1-BD47-A84C-861A-B8CEFF1A4A2A}" type="slidenum">
              <a:rPr lang="en-US" altLang="en-US" sz="1200"/>
              <a:pPr eaLnBrk="1" hangingPunct="1"/>
              <a:t>40</a:t>
            </a:fld>
            <a:endParaRPr lang="en-US" altLang="en-US" sz="1200" dirty="0"/>
          </a:p>
        </p:txBody>
      </p:sp>
    </p:spTree>
    <p:extLst>
      <p:ext uri="{BB962C8B-B14F-4D97-AF65-F5344CB8AC3E}">
        <p14:creationId xmlns:p14="http://schemas.microsoft.com/office/powerpoint/2010/main" val="47754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Management of</a:t>
            </a:r>
          </a:p>
          <a:p>
            <a:r>
              <a:rPr lang="en-US" altLang="en-US" dirty="0">
                <a:latin typeface="Times New Roman" charset="0"/>
                <a:ea typeface="MS PGothic" charset="-128"/>
              </a:rPr>
              <a:t>• Third trimester bleeding</a:t>
            </a:r>
          </a:p>
          <a:p>
            <a:pPr marL="628650" lvl="1" indent="-171450">
              <a:buFont typeface="Wingdings" charset="2"/>
              <a:buChar char="§"/>
            </a:pPr>
            <a:r>
              <a:rPr lang="es-MX" altLang="en-US">
                <a:latin typeface="Times New Roman" charset="0"/>
                <a:ea typeface="MS PGothic" charset="-128"/>
              </a:rPr>
              <a:t>Placenta previa</a:t>
            </a:r>
            <a:endParaRPr lang="en-US" altLang="en-US" dirty="0">
              <a:latin typeface="Times New Roman" charset="0"/>
              <a:ea typeface="MS PGothic" charset="-128"/>
            </a:endParaRPr>
          </a:p>
          <a:p>
            <a:pPr marL="628650" lvl="1" indent="-171450">
              <a:buFont typeface="Wingdings" charset="2"/>
              <a:buChar char="§"/>
            </a:pPr>
            <a:r>
              <a:rPr lang="es-MX" altLang="en-US">
                <a:latin typeface="Times New Roman" charset="0"/>
                <a:ea typeface="MS PGothic" charset="-128"/>
              </a:rPr>
              <a:t>Abruptio placenta</a:t>
            </a:r>
            <a:endParaRPr lang="en-US" altLang="en-US" dirty="0">
              <a:latin typeface="Times New Roman" charset="0"/>
              <a:ea typeface="MS PGothic" charset="-128"/>
            </a:endParaRPr>
          </a:p>
          <a:p>
            <a:r>
              <a:rPr lang="en-US" altLang="en-US" dirty="0">
                <a:latin typeface="Times New Roman" charset="0"/>
                <a:ea typeface="MS PGothic" charset="-128"/>
              </a:rPr>
              <a:t>• Spontaneous abortion/miscarriage</a:t>
            </a:r>
          </a:p>
          <a:p>
            <a:r>
              <a:rPr lang="en-US" altLang="en-US" dirty="0">
                <a:latin typeface="Times New Roman" charset="0"/>
                <a:ea typeface="MS PGothic" charset="-128"/>
              </a:rPr>
              <a:t>• Ectopic pregnancy </a:t>
            </a:r>
          </a:p>
          <a:p>
            <a:r>
              <a:rPr lang="en-US" altLang="en-US" dirty="0">
                <a:latin typeface="Times New Roman" charset="0"/>
                <a:ea typeface="MS PGothic" charset="-128"/>
              </a:rPr>
              <a:t>• Preeclampsia/eclampsia </a:t>
            </a:r>
          </a:p>
          <a:p>
            <a:endParaRPr lang="en-US"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3A8B18E-6BD5-D545-A361-29860EBACBB6}" type="slidenum">
              <a:rPr lang="en-US" altLang="en-US" sz="1200"/>
              <a:pPr eaLnBrk="1" hangingPunct="1"/>
              <a:t>5</a:t>
            </a:fld>
            <a:endParaRPr lang="en-US" altLang="en-US" sz="1200" dirty="0"/>
          </a:p>
        </p:txBody>
      </p:sp>
    </p:spTree>
    <p:extLst>
      <p:ext uri="{BB962C8B-B14F-4D97-AF65-F5344CB8AC3E}">
        <p14:creationId xmlns:p14="http://schemas.microsoft.com/office/powerpoint/2010/main" val="235651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Pregnant women also have an increased risk of falling compared with nonpregnant women.</a:t>
            </a:r>
            <a:endParaRPr lang="en-IN" altLang="en-US" dirty="0">
              <a:latin typeface="Times New Roman" charset="0"/>
              <a:ea typeface="MS PGothic" charset="-128"/>
            </a:endParaRPr>
          </a:p>
          <a:p>
            <a:r>
              <a:rPr lang="en-US" altLang="en-US" dirty="0">
                <a:latin typeface="Times New Roman" charset="0"/>
                <a:ea typeface="MS PGothic" charset="-128"/>
              </a:rPr>
              <a:t>        1.    Hormonal changes loosen the joints in the musculoskeletal system.</a:t>
            </a:r>
            <a:endParaRPr lang="en-IN" altLang="en-US" dirty="0">
              <a:latin typeface="Times New Roman" charset="0"/>
              <a:ea typeface="MS PGothic" charset="-128"/>
            </a:endParaRPr>
          </a:p>
          <a:p>
            <a:r>
              <a:rPr lang="en-US" altLang="en-US" dirty="0">
                <a:latin typeface="Times New Roman" charset="0"/>
                <a:ea typeface="MS PGothic" charset="-128"/>
              </a:rPr>
              <a:t>        2.    The increased weight of the uterus and displacement of abdominal organs can affect the woman’s balance.</a:t>
            </a:r>
            <a:endParaRPr lang="en-IN"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0737C3-C52A-A34C-B906-54E74309FBF7}"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022679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Pregnant women have an increased amount of overall total blood volume and an approximate 20% increase in their heart rate by the third trimester.</a:t>
            </a:r>
            <a:endParaRPr lang="en-IN" dirty="0"/>
          </a:p>
          <a:p>
            <a:pPr>
              <a:defRPr/>
            </a:pPr>
            <a:r>
              <a:rPr lang="en-US" dirty="0"/>
              <a:t>        1.    A pregnant trauma patient may experience a significant amount of blood loss before you detect signs of shock.</a:t>
            </a:r>
            <a:endParaRPr lang="en-IN" dirty="0"/>
          </a:p>
          <a:p>
            <a:pPr>
              <a:defRPr/>
            </a:pPr>
            <a:r>
              <a:rPr lang="en-US" dirty="0"/>
              <a:t>        2.    The fetus also may be in trouble well before signs of shock are present.</a:t>
            </a:r>
            <a:endParaRPr lang="en-IN" dirty="0"/>
          </a:p>
          <a:p>
            <a:pPr>
              <a:defRPr/>
            </a:pPr>
            <a:r>
              <a:rPr lang="en-US" dirty="0"/>
              <a:t>D.    Be alert to additional concerns and ready to assess and manage unique types of injuries when responding to a pregnant trauma patient.</a:t>
            </a:r>
            <a:endParaRPr lang="en-IN" dirty="0"/>
          </a:p>
          <a:p>
            <a:pPr>
              <a:defRPr/>
            </a:pPr>
            <a:r>
              <a:rPr lang="en-US" dirty="0"/>
              <a:t>        1.   The uterus is especially vulnerable to penetrating trauma and blunt injuries.</a:t>
            </a:r>
            <a:endParaRPr lang="en-IN" dirty="0"/>
          </a:p>
          <a:p>
            <a:pPr>
              <a:defRPr/>
            </a:pPr>
            <a:r>
              <a:rPr lang="en-US" dirty="0"/>
              <a:t>        2.    A trauma injury to the pregnant uterus can be life threatening to the woman and fetus because the uterus has a rich blood supply.</a:t>
            </a:r>
            <a:endParaRPr lang="en-IN" dirty="0"/>
          </a:p>
          <a:p>
            <a:pPr>
              <a:defRPr/>
            </a:pPr>
            <a:r>
              <a:rPr lang="en-US" dirty="0"/>
              <a:t>        3.    In most cases, the only chance to save the fetus is to adequately resuscitate the woman.</a:t>
            </a:r>
            <a:endParaRPr lang="en-IN" dirty="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0097AE-F04A-7B41-BA2C-9B2C47551234}"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861401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When a pregnant woman is involved in a motor vehicle crash or a similarly violent mechanism of injury (MOI), severe hemorrhage may result from injuries to the pregnant uterus.</a:t>
            </a:r>
            <a:endParaRPr lang="en-IN" altLang="en-US" dirty="0">
              <a:latin typeface="Times New Roman" charset="0"/>
              <a:ea typeface="MS PGothic" charset="-128"/>
            </a:endParaRPr>
          </a:p>
          <a:p>
            <a:r>
              <a:rPr lang="en-US" altLang="en-US" dirty="0">
                <a:latin typeface="Times New Roman" charset="0"/>
                <a:ea typeface="MS PGothic" charset="-128"/>
              </a:rPr>
              <a:t>       1.    Trauma is one of the leading causes of abruptio placenta.</a:t>
            </a:r>
            <a:endParaRPr lang="en-IN" altLang="en-US" dirty="0">
              <a:latin typeface="Times New Roman" charset="0"/>
              <a:ea typeface="MS PGothic" charset="-128"/>
            </a:endParaRPr>
          </a:p>
          <a:p>
            <a:r>
              <a:rPr lang="en-US" altLang="en-US" dirty="0">
                <a:latin typeface="Times New Roman" charset="0"/>
                <a:ea typeface="MS PGothic" charset="-128"/>
              </a:rPr>
              <a:t>       2.    You should suspect abruptio placenta when the MOI is blunt trauma to the abdomen and the patient’s signs and symptoms are suggestive of shock.</a:t>
            </a:r>
            <a:endParaRPr lang="en-IN" altLang="en-US" dirty="0">
              <a:latin typeface="Times New Roman" charset="0"/>
              <a:ea typeface="MS PGothic" charset="-128"/>
            </a:endParaRPr>
          </a:p>
          <a:p>
            <a:r>
              <a:rPr lang="en-US" altLang="en-US" dirty="0">
                <a:latin typeface="Times New Roman" charset="0"/>
                <a:ea typeface="MS PGothic" charset="-128"/>
              </a:rPr>
              <a:t>       3.    Common symptoms include vaginal bleeding and severe abdominal pain.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72822F-90AD-DA4D-BD53-1DC77C81EDD0}" type="slidenum">
              <a:rPr lang="en-US" altLang="en-US" sz="1200"/>
              <a:pPr eaLnBrk="1" hangingPunct="1"/>
              <a:t>43</a:t>
            </a:fld>
            <a:endParaRPr lang="en-US" altLang="en-US" sz="1200" dirty="0"/>
          </a:p>
        </p:txBody>
      </p:sp>
    </p:spTree>
    <p:extLst>
      <p:ext uri="{BB962C8B-B14F-4D97-AF65-F5344CB8AC3E}">
        <p14:creationId xmlns:p14="http://schemas.microsoft.com/office/powerpoint/2010/main" val="38383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Improper positioning of the seat belt can result in injury to a pregnant woman and the fetus if they are involved in a motor vehicle crash. </a:t>
            </a:r>
            <a:endParaRPr lang="en-IN" altLang="en-US" dirty="0">
              <a:latin typeface="Times New Roman" charset="0"/>
              <a:ea typeface="MS PGothic" charset="-128"/>
            </a:endParaRPr>
          </a:p>
          <a:p>
            <a:r>
              <a:rPr lang="en-US" altLang="en-US" dirty="0">
                <a:latin typeface="Times New Roman" charset="0"/>
                <a:ea typeface="MS PGothic" charset="-128"/>
              </a:rPr>
              <a:t>       a.    Carefully assess a pregnant woman’s abdomen and chest for seatbelt marks, bruising, and obvious trauma.</a:t>
            </a:r>
            <a:endParaRPr lang="en-IN"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0BD4C2-F19C-6748-8245-9C7D809C3F0F}" type="slidenum">
              <a:rPr lang="en-US" altLang="en-US" sz="1200"/>
              <a:pPr eaLnBrk="1" hangingPunct="1"/>
              <a:t>44</a:t>
            </a:fld>
            <a:endParaRPr lang="en-US" altLang="en-US" sz="1200" dirty="0"/>
          </a:p>
        </p:txBody>
      </p:sp>
    </p:spTree>
    <p:extLst>
      <p:ext uri="{BB962C8B-B14F-4D97-AF65-F5344CB8AC3E}">
        <p14:creationId xmlns:p14="http://schemas.microsoft.com/office/powerpoint/2010/main" val="873886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If a pregnant trauma patient goes into cardiac arrest, your focus is the same as with other patients in cardiac arrest.</a:t>
            </a:r>
            <a:endParaRPr lang="en-IN" altLang="en-US" dirty="0">
              <a:latin typeface="Times New Roman" charset="0"/>
              <a:ea typeface="MS PGothic" charset="-128"/>
            </a:endParaRPr>
          </a:p>
          <a:p>
            <a:r>
              <a:rPr lang="en-US" altLang="en-US" dirty="0">
                <a:latin typeface="Times New Roman" charset="0"/>
                <a:ea typeface="MS PGothic" charset="-128"/>
              </a:rPr>
              <a:t>       1.    Perform CPR and provide transport to the hospital according to local protocol.</a:t>
            </a:r>
            <a:endParaRPr lang="en-IN" altLang="en-US" dirty="0">
              <a:latin typeface="Times New Roman" charset="0"/>
              <a:ea typeface="MS PGothic" charset="-128"/>
            </a:endParaRPr>
          </a:p>
          <a:p>
            <a:r>
              <a:rPr lang="en-US" altLang="en-US" dirty="0">
                <a:latin typeface="Times New Roman" charset="0"/>
                <a:ea typeface="MS PGothic" charset="-128"/>
              </a:rPr>
              <a:t>       2.    If a woman is in the last month or two of pregnancy, compressions may need to be applied a little higher on the sternum than usual.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US" altLang="en-US" dirty="0">
              <a:solidFill>
                <a:srgbClr val="000000"/>
              </a:solidFill>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3BE114-4D54-AD4B-A2CA-23FE3A21C0EA}" type="slidenum">
              <a:rPr lang="en-US" altLang="en-US" sz="1200"/>
              <a:pPr eaLnBrk="1" hangingPunct="1"/>
              <a:t>45</a:t>
            </a:fld>
            <a:endParaRPr lang="en-US" altLang="en-US" sz="1200" dirty="0"/>
          </a:p>
        </p:txBody>
      </p:sp>
    </p:spTree>
    <p:extLst>
      <p:ext uri="{BB962C8B-B14F-4D97-AF65-F5344CB8AC3E}">
        <p14:creationId xmlns:p14="http://schemas.microsoft.com/office/powerpoint/2010/main" val="766752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G.    Assessment and management</a:t>
            </a:r>
            <a:endParaRPr lang="en-IN" dirty="0"/>
          </a:p>
          <a:p>
            <a:pPr>
              <a:defRPr/>
            </a:pPr>
            <a:r>
              <a:rPr lang="en-US" dirty="0"/>
              <a:t>       1.   Your focus is on the assessment and the management of the woman.</a:t>
            </a:r>
            <a:endParaRPr lang="en-IN" dirty="0"/>
          </a:p>
          <a:p>
            <a:pPr>
              <a:defRPr/>
            </a:pPr>
            <a:r>
              <a:rPr lang="en-US" dirty="0"/>
              <a:t>             a.    Suspect shock based on the MOI.</a:t>
            </a:r>
            <a:endParaRPr lang="en-IN" dirty="0"/>
          </a:p>
          <a:p>
            <a:pPr>
              <a:defRPr/>
            </a:pPr>
            <a:r>
              <a:rPr lang="en-US" dirty="0"/>
              <a:t>             b.    Be prepared for vomiting and anticipate the need to manage the airway to protect the patient from aspirating.</a:t>
            </a:r>
            <a:endParaRPr lang="en-IN" dirty="0"/>
          </a:p>
          <a:p>
            <a:pPr>
              <a:defRPr/>
            </a:pPr>
            <a:r>
              <a:rPr lang="en-US" dirty="0"/>
              <a:t>             c.    Attempt to determine the gestational age to assist you with determining the size of the fetus and the position of the uterus.</a:t>
            </a:r>
            <a:endParaRPr lang="en-IN" dirty="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6969F9-524B-0444-92EB-4333907BB5CE}"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899334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Follow these guidelines when treating a pregnant trauma patient:</a:t>
            </a:r>
            <a:endParaRPr lang="en-IN" altLang="en-US" dirty="0">
              <a:latin typeface="Times New Roman" charset="0"/>
              <a:ea typeface="MS PGothic" charset="-128"/>
            </a:endParaRPr>
          </a:p>
          <a:p>
            <a:r>
              <a:rPr lang="en-US" altLang="en-US" dirty="0">
                <a:latin typeface="Times New Roman" charset="0"/>
                <a:ea typeface="MS PGothic" charset="-128"/>
              </a:rPr>
              <a:t>       a.    Maintain an open airway.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Be prepared for and anticipate vomiting.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Administer high-flow oxygen.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Ensure adequate ventilation.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If the patient’s ventilations are inadequate, provide or assist ventilation with a bag-mask device and 100% oxygen.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Assess circulation.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Control external bleeding.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Maintain a high index of suspicion for internal bleeding and shock based on the MOI.</a:t>
            </a:r>
            <a:endParaRPr lang="en-IN" altLang="en-US" dirty="0">
              <a:latin typeface="Times New Roman" charset="0"/>
              <a:ea typeface="MS PGothic" charset="-128"/>
            </a:endParaRPr>
          </a:p>
          <a:p>
            <a:r>
              <a:rPr lang="en-US" altLang="en-US" dirty="0">
                <a:latin typeface="Times New Roman" charset="0"/>
                <a:ea typeface="MS PGothic" charset="-128"/>
              </a:rPr>
              <a:t>       e.    Transport considerations</a:t>
            </a:r>
            <a:endParaRPr lang="en-IN" altLang="en-US" dirty="0">
              <a:latin typeface="Times New Roman" charset="0"/>
              <a:ea typeface="MS PGothic" charset="-128"/>
            </a:endParaRPr>
          </a:p>
          <a:p>
            <a:r>
              <a:rPr lang="en-US" altLang="en-US" dirty="0">
                <a:latin typeface="Times New Roman" charset="0"/>
                <a:ea typeface="MS PGothic" charset="-128"/>
              </a:rPr>
              <a:t>              i.    Transport the patient on her left side.</a:t>
            </a:r>
            <a:endParaRPr lang="en-IN" altLang="en-US" dirty="0">
              <a:latin typeface="Times New Roman" charset="0"/>
              <a:ea typeface="MS PGothic" charset="-128"/>
            </a:endParaRPr>
          </a:p>
          <a:p>
            <a:r>
              <a:rPr lang="en-US" altLang="en-US" dirty="0">
                <a:latin typeface="Times New Roman" charset="0"/>
                <a:ea typeface="MS PGothic" charset="-128"/>
              </a:rPr>
              <a:t>              ii.   Call for ALS early</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iii.  </a:t>
            </a:r>
            <a:r>
              <a:rPr lang="en-US" sz="1200" kern="1200" dirty="0">
                <a:solidFill>
                  <a:schemeClr val="tx1"/>
                </a:solidFill>
                <a:effectLst/>
                <a:latin typeface="Times New Roman" pitchFamily="18" charset="0"/>
                <a:ea typeface="MS PGothic" pitchFamily="34" charset="-128"/>
                <a:cs typeface="+mn-cs"/>
              </a:rPr>
              <a:t>Transport to a specialty obstetric or trauma center if one is available.</a:t>
            </a:r>
          </a:p>
          <a:p>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245642-D353-FE40-83D7-A08FAF773335}"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925525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VI. Cultural Value Considerations</a:t>
            </a:r>
            <a:endParaRPr lang="en-IN" dirty="0"/>
          </a:p>
          <a:p>
            <a:pPr>
              <a:defRPr/>
            </a:pPr>
            <a:r>
              <a:rPr lang="en-US" dirty="0"/>
              <a:t>A.    Cultural sensitivity is important when you are assessing and treating a pregnant patient.</a:t>
            </a:r>
            <a:endParaRPr lang="en-IN" dirty="0"/>
          </a:p>
          <a:p>
            <a:pPr>
              <a:defRPr/>
            </a:pPr>
            <a:r>
              <a:rPr lang="en-US" dirty="0"/>
              <a:t>       1.    Women of some cultures may have a value system that will affect:</a:t>
            </a:r>
            <a:endParaRPr lang="en-IN" dirty="0"/>
          </a:p>
          <a:p>
            <a:pPr>
              <a:defRPr/>
            </a:pPr>
            <a:r>
              <a:rPr lang="en-US" dirty="0"/>
              <a:t>              a.    The choice of how they care for themselves during pregnancy</a:t>
            </a:r>
            <a:endParaRPr lang="en-IN" dirty="0"/>
          </a:p>
          <a:p>
            <a:pPr>
              <a:defRPr/>
            </a:pPr>
            <a:r>
              <a:rPr lang="en-US" dirty="0"/>
              <a:t>              b.    How they have planned the childbirth process</a:t>
            </a:r>
            <a:endParaRPr lang="en-IN" dirty="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3DE3B4-D935-AB46-A8B2-212A33316EEB}"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871312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Some cultures may not permit a male health care provider, especially in the prehospital setting, to assess or examine a female patient.</a:t>
            </a:r>
            <a:endParaRPr lang="en-IN" dirty="0"/>
          </a:p>
          <a:p>
            <a:pPr>
              <a:defRPr/>
            </a:pPr>
            <a:r>
              <a:rPr lang="en-US" dirty="0"/>
              <a:t>3.    Respect these differences and honor requests from the patients.</a:t>
            </a:r>
            <a:endParaRPr lang="en-IN" dirty="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6D84D3-1AA2-8F43-A744-59F1FFEB7443}"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254605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Teenage Pregnancy</a:t>
            </a:r>
            <a:endParaRPr lang="en-IN" altLang="en-US" dirty="0">
              <a:latin typeface="Times New Roman" charset="0"/>
              <a:ea typeface="MS PGothic" charset="-128"/>
            </a:endParaRPr>
          </a:p>
          <a:p>
            <a:r>
              <a:rPr lang="en-US" altLang="en-US" dirty="0">
                <a:latin typeface="Times New Roman" charset="0"/>
                <a:ea typeface="MS PGothic" charset="-128"/>
              </a:rPr>
              <a:t>A.    The United States has one of the highest teenage pregnancy rates among developed countries.</a:t>
            </a:r>
            <a:endParaRPr lang="en-IN" altLang="en-US" dirty="0">
              <a:latin typeface="Times New Roman" charset="0"/>
              <a:ea typeface="MS PGothic" charset="-128"/>
            </a:endParaRPr>
          </a:p>
          <a:p>
            <a:r>
              <a:rPr lang="en-US" altLang="en-US" dirty="0">
                <a:latin typeface="Times New Roman" charset="0"/>
                <a:ea typeface="MS PGothic" charset="-128"/>
              </a:rPr>
              <a:t>B.    Pregnant teenagers may not know they are pregnant or may be in denial about it.</a:t>
            </a:r>
            <a:endParaRPr lang="en-IN" altLang="en-US" dirty="0">
              <a:latin typeface="Times New Roman" charset="0"/>
              <a:ea typeface="MS PGothic" charset="-128"/>
            </a:endParaRPr>
          </a:p>
          <a:p>
            <a:r>
              <a:rPr lang="en-US" altLang="en-US" dirty="0">
                <a:latin typeface="Times New Roman" charset="0"/>
                <a:ea typeface="MS PGothic" charset="-128"/>
              </a:rPr>
              <a:t>       1.    As you begin to assess all female teenagers, remember that pregnancy is a possibility.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Respect the teenager’s privacy and need for independence.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2687EB-5A21-DA40-AB74-5B23568B8282}"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796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Neonatal Care</a:t>
            </a:r>
          </a:p>
          <a:p>
            <a:r>
              <a:rPr lang="en-US" altLang="en-US" dirty="0">
                <a:latin typeface="Times New Roman" charset="0"/>
                <a:ea typeface="MS PGothic" charset="-128"/>
              </a:rPr>
              <a:t>Assessment and management of</a:t>
            </a:r>
          </a:p>
          <a:p>
            <a:r>
              <a:rPr lang="en-US" altLang="en-US" dirty="0">
                <a:latin typeface="Times New Roman" charset="0"/>
                <a:ea typeface="MS PGothic" charset="-128"/>
              </a:rPr>
              <a:t>• Newborn care </a:t>
            </a:r>
          </a:p>
          <a:p>
            <a:r>
              <a:rPr lang="en-US" altLang="en-US" dirty="0">
                <a:latin typeface="Times New Roman" charset="0"/>
                <a:ea typeface="MS PGothic" charset="-128"/>
              </a:rPr>
              <a:t>• Neonatal resuscitation </a:t>
            </a:r>
          </a:p>
          <a:p>
            <a:endParaRPr lang="en-US"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ACE601-C3D1-1749-BC9C-A93157305B3A}" type="slidenum">
              <a:rPr lang="en-US" altLang="en-US" sz="1200"/>
              <a:pPr eaLnBrk="1" hangingPunct="1"/>
              <a:t>6</a:t>
            </a:fld>
            <a:endParaRPr lang="en-US" altLang="en-US" sz="1200" dirty="0"/>
          </a:p>
        </p:txBody>
      </p:sp>
    </p:spTree>
    <p:extLst>
      <p:ext uri="{BB962C8B-B14F-4D97-AF65-F5344CB8AC3E}">
        <p14:creationId xmlns:p14="http://schemas.microsoft.com/office/powerpoint/2010/main" val="626646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VIII. Patient Assessment</a:t>
            </a:r>
            <a:endParaRPr lang="en-IN" dirty="0"/>
          </a:p>
          <a:p>
            <a:pPr>
              <a:defRPr/>
            </a:pPr>
            <a:r>
              <a:rPr lang="en-US" dirty="0"/>
              <a:t>A.    Childbirth is seldom an unexpected event, but there are occasions when childbirth becomes an emergency.</a:t>
            </a:r>
            <a:endParaRPr lang="en-IN" dirty="0"/>
          </a:p>
          <a:p>
            <a:pPr>
              <a:defRPr/>
            </a:pPr>
            <a:r>
              <a:rPr lang="en-US" dirty="0"/>
              <a:t>	</a:t>
            </a:r>
            <a:endParaRPr lang="en-IN" dirty="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5F5AA4-AC21-2C4D-A57D-741939C78F56}"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360600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Scene size-up</a:t>
            </a:r>
            <a:endParaRPr lang="en-IN" dirty="0"/>
          </a:p>
          <a:p>
            <a:pPr>
              <a:defRPr/>
            </a:pPr>
            <a:r>
              <a:rPr lang="en-US" dirty="0"/>
              <a:t>       1.    Take standard precautions. </a:t>
            </a:r>
            <a:endParaRPr lang="en-IN" dirty="0"/>
          </a:p>
          <a:p>
            <a:pPr>
              <a:defRPr/>
            </a:pPr>
            <a:r>
              <a:rPr lang="en-US" dirty="0"/>
              <a:t>              a.    Consider calling for additional or specialized resources.</a:t>
            </a:r>
            <a:endParaRPr lang="en-IN" dirty="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7BF42A-AF05-0B4D-A7C3-F221784696F9}"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201788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Mechanism of injury/nature of illness</a:t>
            </a:r>
            <a:endParaRPr lang="en-IN" dirty="0"/>
          </a:p>
          <a:p>
            <a:pPr>
              <a:defRPr/>
            </a:pPr>
            <a:r>
              <a:rPr lang="en-US" dirty="0"/>
              <a:t>       a.    You will encounter pregnant patients who are not in labor, so it is important to determine the MOI or NOI.</a:t>
            </a:r>
            <a:endParaRPr lang="en-IN" dirty="0"/>
          </a:p>
          <a:p>
            <a:pPr>
              <a:defRPr/>
            </a:pPr>
            <a:r>
              <a:rPr lang="en-US" dirty="0"/>
              <a:t>       b.    Do not develop tunnel vision during a call.</a:t>
            </a:r>
            <a:endParaRPr lang="en-IN" dirty="0"/>
          </a:p>
          <a:p>
            <a:pPr>
              <a:defRPr/>
            </a:pPr>
            <a:r>
              <a:rPr lang="en-US" dirty="0"/>
              <a:t>	</a:t>
            </a:r>
            <a:endParaRPr lang="en-IN" dirty="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7B0D097-E6F0-034A-BFF7-AA3BD64E5B08}"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383787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Primary assessment</a:t>
            </a:r>
            <a:endParaRPr lang="en-IN" dirty="0"/>
          </a:p>
          <a:p>
            <a:pPr>
              <a:defRPr/>
            </a:pPr>
            <a:r>
              <a:rPr lang="en-US" dirty="0"/>
              <a:t>       1.    Form a general impression.</a:t>
            </a:r>
            <a:endParaRPr lang="en-IN" dirty="0"/>
          </a:p>
          <a:p>
            <a:pPr>
              <a:defRPr/>
            </a:pPr>
            <a:r>
              <a:rPr lang="en-US" dirty="0"/>
              <a:t>              a.    Whether the patient is in active labor or whether you have time to assess for imminent delivery and address other possible life threats</a:t>
            </a:r>
            <a:endParaRPr lang="en-IN" dirty="0"/>
          </a:p>
          <a:p>
            <a:pPr>
              <a:defRPr/>
            </a:pPr>
            <a:r>
              <a:rPr lang="en-US" dirty="0"/>
              <a:t>              </a:t>
            </a:r>
            <a:r>
              <a:rPr lang="en-US" dirty="0" err="1"/>
              <a:t>b.</a:t>
            </a:r>
            <a:r>
              <a:rPr lang="en-US" dirty="0"/>
              <a:t>    Perform a rapid examination of the patient.</a:t>
            </a:r>
            <a:endParaRPr lang="en-IN" dirty="0"/>
          </a:p>
          <a:p>
            <a:pPr>
              <a:defRPr/>
            </a:pPr>
            <a:r>
              <a:rPr lang="en-US" dirty="0"/>
              <a:t>		</a:t>
            </a:r>
            <a:endParaRPr lang="en-IN" dirty="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8F5AD4-0317-3644-A473-4A1845A6B1D7}" type="slidenum">
              <a:rPr lang="en-US" altLang="en-US" sz="1200"/>
              <a:pPr eaLnBrk="1" hangingPunct="1"/>
              <a:t>54</a:t>
            </a:fld>
            <a:endParaRPr lang="en-US" altLang="en-US" sz="1200" dirty="0"/>
          </a:p>
        </p:txBody>
      </p:sp>
    </p:spTree>
    <p:extLst>
      <p:ext uri="{BB962C8B-B14F-4D97-AF65-F5344CB8AC3E}">
        <p14:creationId xmlns:p14="http://schemas.microsoft.com/office/powerpoint/2010/main" val="71422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Airway and breathing</a:t>
            </a:r>
            <a:endParaRPr lang="en-IN" altLang="en-US" dirty="0">
              <a:latin typeface="Times New Roman" charset="0"/>
              <a:ea typeface="MS PGothic" charset="-128"/>
            </a:endParaRPr>
          </a:p>
          <a:p>
            <a:r>
              <a:rPr lang="en-US" altLang="en-US" dirty="0">
                <a:latin typeface="Times New Roman" charset="0"/>
                <a:ea typeface="MS PGothic" charset="-128"/>
              </a:rPr>
              <a:t>       a.    During an uncomplicated birth, life-threatening conditions involving the woman’s airway and breathing are not usually an issue.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However, a motor vehicle crash, an assault, or any number of medical conditions may cause a life threat to exist and may result in a complicated delivery.</a:t>
            </a:r>
            <a:endParaRPr lang="en-IN" altLang="en-US" dirty="0">
              <a:latin typeface="Times New Roman" charset="0"/>
              <a:ea typeface="MS PGothic" charset="-128"/>
            </a:endParaRPr>
          </a:p>
          <a:p>
            <a:r>
              <a:rPr lang="en-US" altLang="en-US" dirty="0">
                <a:latin typeface="Times New Roman" charset="0"/>
                <a:ea typeface="MS PGothic" charset="-128"/>
              </a:rPr>
              <a:t>              i.    If needed, provide airway management and high-flow oxygen.</a:t>
            </a:r>
            <a:endParaRPr lang="en-IN" altLang="en-US" dirty="0">
              <a:latin typeface="Times New Roman" charset="0"/>
              <a:ea typeface="MS PGothic"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1B302E-9948-674C-A6A1-946B34A2E7D2}" type="slidenum">
              <a:rPr lang="en-US" altLang="en-US" sz="1200"/>
              <a:pPr eaLnBrk="1" hangingPunct="1"/>
              <a:t>55</a:t>
            </a:fld>
            <a:endParaRPr lang="en-US" altLang="en-US" sz="1200" dirty="0"/>
          </a:p>
        </p:txBody>
      </p:sp>
    </p:spTree>
    <p:extLst>
      <p:ext uri="{BB962C8B-B14F-4D97-AF65-F5344CB8AC3E}">
        <p14:creationId xmlns:p14="http://schemas.microsoft.com/office/powerpoint/2010/main" val="2098031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Circulation</a:t>
            </a:r>
            <a:endParaRPr lang="en-IN" dirty="0"/>
          </a:p>
          <a:p>
            <a:pPr>
              <a:defRPr/>
            </a:pPr>
            <a:r>
              <a:rPr lang="en-US" baseline="0" dirty="0"/>
              <a:t>      </a:t>
            </a:r>
            <a:r>
              <a:rPr lang="en-US" dirty="0"/>
              <a:t>a.    Blood loss after delivery is expected, but significant bleeding is not.</a:t>
            </a:r>
            <a:endParaRPr lang="en-IN" dirty="0"/>
          </a:p>
          <a:p>
            <a:pPr>
              <a:defRPr/>
            </a:pPr>
            <a:r>
              <a:rPr lang="en-US" baseline="0" dirty="0"/>
              <a:t>      </a:t>
            </a:r>
            <a:r>
              <a:rPr lang="en-US" dirty="0" err="1"/>
              <a:t>b.</a:t>
            </a:r>
            <a:r>
              <a:rPr lang="en-US" dirty="0"/>
              <a:t>    Quickly assess for any potential life-threatening bleeding and begin treatment immediately.</a:t>
            </a:r>
            <a:endParaRPr lang="en-IN" dirty="0"/>
          </a:p>
          <a:p>
            <a:pPr>
              <a:defRPr/>
            </a:pPr>
            <a:r>
              <a:rPr lang="en-US" baseline="0" dirty="0"/>
              <a:t>      </a:t>
            </a:r>
            <a:r>
              <a:rPr lang="en-US" dirty="0" err="1"/>
              <a:t>c.</a:t>
            </a:r>
            <a:r>
              <a:rPr lang="en-US" dirty="0"/>
              <a:t>    If signs of shock are present, control the bleeding, give oxygen, and keep the patient warm.</a:t>
            </a:r>
            <a:endParaRPr lang="en-IN" dirty="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1354AA-DB54-6D42-B2EA-1C89CA2617F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2089605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ct val="0"/>
              </a:spcBef>
              <a:spcAft>
                <a:spcPts val="300"/>
              </a:spcAft>
            </a:pPr>
            <a:endParaRPr lang="en-US" altLang="en-US" dirty="0">
              <a:solidFill>
                <a:srgbClr val="000000"/>
              </a:solidFill>
              <a:latin typeface="Times New Roman" charset="0"/>
              <a:ea typeface="MS PGothic" charset="-128"/>
            </a:endParaRPr>
          </a:p>
          <a:p>
            <a:r>
              <a:rPr lang="en-US" altLang="en-US" dirty="0">
                <a:latin typeface="Times New Roman" charset="0"/>
                <a:ea typeface="MS PGothic" charset="-128"/>
              </a:rPr>
              <a:t>4.    Transport decision</a:t>
            </a:r>
            <a:endParaRPr lang="en-IN" altLang="en-US" dirty="0">
              <a:latin typeface="Times New Roman" charset="0"/>
              <a:ea typeface="MS PGothic" charset="-128"/>
            </a:endParaRPr>
          </a:p>
          <a:p>
            <a:r>
              <a:rPr lang="en-US" altLang="en-US" dirty="0">
                <a:latin typeface="Times New Roman" charset="0"/>
                <a:ea typeface="MS PGothic" charset="-128"/>
              </a:rPr>
              <a:t>       a.    If delivery is imminent, you must prepare to deliver at the scene.</a:t>
            </a:r>
            <a:endParaRPr lang="en-IN" altLang="en-US" dirty="0">
              <a:latin typeface="Times New Roman" charset="0"/>
              <a:ea typeface="MS PGothic" charset="-128"/>
            </a:endParaRPr>
          </a:p>
          <a:p>
            <a:r>
              <a:rPr lang="en-US" altLang="en-US" dirty="0">
                <a:latin typeface="Times New Roman" charset="0"/>
                <a:ea typeface="MS PGothic" charset="-128"/>
              </a:rPr>
              <a:t>              i.    The ideal place to deliver is in the security of your ambulance or the privacy of the woman’s home.</a:t>
            </a:r>
            <a:endParaRPr lang="en-IN" altLang="en-US" dirty="0">
              <a:latin typeface="Times New Roman" charset="0"/>
              <a:ea typeface="MS PGothic" charset="-128"/>
            </a:endParaRPr>
          </a:p>
          <a:p>
            <a:r>
              <a:rPr lang="en-US" altLang="en-US" dirty="0">
                <a:latin typeface="Times New Roman" charset="0"/>
                <a:ea typeface="MS PGothic" charset="-128"/>
              </a:rPr>
              <a:t>              ii.   The area should be warm and private with plenty of room to move around.</a:t>
            </a:r>
            <a:endParaRPr lang="en-IN" altLang="en-US" dirty="0">
              <a:latin typeface="Times New Roman" charset="0"/>
              <a:ea typeface="MS PGothic" charset="-128"/>
            </a:endParaRPr>
          </a:p>
          <a:p>
            <a:r>
              <a:rPr lang="en-US" altLang="en-US" dirty="0">
                <a:latin typeface="Times New Roman" charset="0"/>
                <a:ea typeface="MS PGothic" charset="-128"/>
              </a:rPr>
              <a:t>       b.    If delivery is not imminent, prepare the patient for transport and perform the remainder of the assessment en route to the emergency department.</a:t>
            </a:r>
            <a:endParaRPr lang="en-IN" altLang="en-US" dirty="0">
              <a:latin typeface="Times New Roman" charset="0"/>
              <a:ea typeface="MS PGothic" charset="-128"/>
            </a:endParaRPr>
          </a:p>
          <a:p>
            <a:r>
              <a:rPr lang="en-US" altLang="en-US" dirty="0">
                <a:latin typeface="Times New Roman" charset="0"/>
                <a:ea typeface="MS PGothic" charset="-128"/>
              </a:rPr>
              <a:t>              i.    Women in the second and third trimesters of pregnancy should be transported lying on the left side when possible.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D0E656-5336-B24F-9F17-9FD2308E0F06}" type="slidenum">
              <a:rPr lang="en-US" altLang="en-US" sz="1200"/>
              <a:pPr eaLnBrk="1" hangingPunct="1"/>
              <a:t>57</a:t>
            </a:fld>
            <a:endParaRPr lang="en-US" altLang="en-US" sz="1200" dirty="0"/>
          </a:p>
        </p:txBody>
      </p:sp>
    </p:spTree>
    <p:extLst>
      <p:ext uri="{BB962C8B-B14F-4D97-AF65-F5344CB8AC3E}">
        <p14:creationId xmlns:p14="http://schemas.microsoft.com/office/powerpoint/2010/main" val="50663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Provide rapid transport for pregnant patients who:</a:t>
            </a:r>
            <a:endParaRPr lang="en-IN" dirty="0"/>
          </a:p>
          <a:p>
            <a:pPr>
              <a:defRPr/>
            </a:pPr>
            <a:r>
              <a:rPr lang="en-US" dirty="0"/>
              <a:t>       i.    Have significant bleeding and pain</a:t>
            </a:r>
            <a:endParaRPr lang="en-IN" dirty="0"/>
          </a:p>
          <a:p>
            <a:pPr>
              <a:defRPr/>
            </a:pPr>
            <a:r>
              <a:rPr lang="en-US" dirty="0"/>
              <a:t>       ii.   Are hypertensive</a:t>
            </a:r>
            <a:endParaRPr lang="en-IN" dirty="0"/>
          </a:p>
          <a:p>
            <a:pPr>
              <a:defRPr/>
            </a:pPr>
            <a:r>
              <a:rPr lang="en-US" dirty="0"/>
              <a:t>       iii.  Are having a seizure</a:t>
            </a:r>
            <a:endParaRPr lang="en-IN" dirty="0"/>
          </a:p>
          <a:p>
            <a:pPr>
              <a:defRPr/>
            </a:pPr>
            <a:r>
              <a:rPr lang="en-US" dirty="0"/>
              <a:t>       iv.  Have an altered mental status</a:t>
            </a:r>
            <a:endParaRPr lang="en-IN" dirty="0"/>
          </a:p>
          <a:p>
            <a:pPr marL="914400" indent="-228600">
              <a:spcBef>
                <a:spcPts val="0"/>
              </a:spcBef>
              <a:spcAft>
                <a:spcPts val="300"/>
              </a:spcAft>
              <a:tabLst>
                <a:tab pos="914400" algn="l"/>
              </a:tabLst>
              <a:defRPr/>
            </a:pPr>
            <a:endParaRPr lang="en-US" dirty="0">
              <a:latin typeface="Times New Roman"/>
              <a:ea typeface="Times New Roman"/>
            </a:endParaRPr>
          </a:p>
          <a:p>
            <a:pPr>
              <a:defRPr/>
            </a:pPr>
            <a:endParaRPr lang="en-US" dirty="0">
              <a:ea typeface="+mn-ea"/>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75CBEB-1821-3B48-8D1F-F8F52E5DFAA9}"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100844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b="1" dirty="0">
              <a:ea typeface="+mn-ea"/>
            </a:endParaRPr>
          </a:p>
          <a:p>
            <a:pPr>
              <a:defRPr/>
            </a:pPr>
            <a:r>
              <a:rPr lang="en-US" dirty="0"/>
              <a:t>D.    History taking</a:t>
            </a:r>
            <a:endParaRPr lang="en-IN" dirty="0"/>
          </a:p>
          <a:p>
            <a:pPr>
              <a:defRPr/>
            </a:pPr>
            <a:r>
              <a:rPr lang="en-US" dirty="0"/>
              <a:t>       1.    Obtain a thorough obstetric history, including:</a:t>
            </a:r>
            <a:endParaRPr lang="en-IN" dirty="0"/>
          </a:p>
          <a:p>
            <a:pPr>
              <a:defRPr/>
            </a:pPr>
            <a:r>
              <a:rPr lang="en-US" dirty="0"/>
              <a:t>              a.    Her expected due date</a:t>
            </a:r>
            <a:endParaRPr lang="en-IN" dirty="0"/>
          </a:p>
          <a:p>
            <a:pPr>
              <a:defRPr/>
            </a:pPr>
            <a:r>
              <a:rPr lang="en-US" dirty="0"/>
              <a:t>              b.    Any complications that she is aware of</a:t>
            </a:r>
            <a:endParaRPr lang="en-IN" dirty="0"/>
          </a:p>
          <a:p>
            <a:pPr>
              <a:defRPr/>
            </a:pPr>
            <a:r>
              <a:rPr lang="en-US" dirty="0"/>
              <a:t>              c.    If she has been receiving prenatal care</a:t>
            </a:r>
            <a:endParaRPr lang="en-IN" dirty="0"/>
          </a:p>
          <a:p>
            <a:pPr>
              <a:defRPr/>
            </a:pPr>
            <a:r>
              <a:rPr lang="en-US" dirty="0"/>
              <a:t>              d.   A complete medical history</a:t>
            </a:r>
            <a:endParaRPr lang="en-IN" dirty="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28B4FC-8A47-7940-A6DC-B54A76FF8348}"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325354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Obtain a SAMPLE history.</a:t>
            </a:r>
            <a:endParaRPr lang="en-IN" dirty="0"/>
          </a:p>
          <a:p>
            <a:pPr>
              <a:defRPr/>
            </a:pPr>
            <a:r>
              <a:rPr lang="en-US" dirty="0"/>
              <a:t>       a.    Questions related specifically to prenatal care.</a:t>
            </a:r>
            <a:endParaRPr lang="en-IN" dirty="0"/>
          </a:p>
          <a:p>
            <a:pPr>
              <a:defRPr/>
            </a:pPr>
            <a:r>
              <a:rPr lang="en-US" dirty="0"/>
              <a:t>              i.    Identify any complications the patient may have had during the pregnancy or potential complications during delivery.</a:t>
            </a:r>
            <a:endParaRPr lang="en-IN" dirty="0"/>
          </a:p>
          <a:p>
            <a:pPr>
              <a:defRPr/>
            </a:pPr>
            <a:r>
              <a:rPr lang="en-US" dirty="0"/>
              <a:t>              ii.   Determine the due date, fetal movements, frequency of contractions, and a history of previous pregnancies and deliveries and their complications.</a:t>
            </a:r>
            <a:endParaRPr lang="en-IN" dirty="0"/>
          </a:p>
          <a:p>
            <a:pPr>
              <a:defRPr/>
            </a:pPr>
            <a:r>
              <a:rPr lang="en-US" dirty="0"/>
              <a:t>              iii.  Determine whether there is a possibility of multiples and whether the woman has taken any drugs or medications.</a:t>
            </a:r>
            <a:endParaRPr lang="en-IN" dirty="0"/>
          </a:p>
          <a:p>
            <a:pPr>
              <a:defRPr/>
            </a:pPr>
            <a:r>
              <a:rPr lang="en-US" dirty="0"/>
              <a:t>       b.    If her water is broken, ask whether the fluid was green.</a:t>
            </a:r>
            <a:endParaRPr lang="en-IN" dirty="0"/>
          </a:p>
          <a:p>
            <a:pPr>
              <a:defRPr/>
            </a:pPr>
            <a:r>
              <a:rPr lang="en-US" dirty="0"/>
              <a:t>              i.    Green fluid is due to meconium (fetal stool).</a:t>
            </a:r>
            <a:endParaRPr lang="en-IN" dirty="0"/>
          </a:p>
          <a:p>
            <a:pPr>
              <a:defRPr/>
            </a:pPr>
            <a:r>
              <a:rPr lang="en-US" dirty="0"/>
              <a:t>              ii.   The presence of meconium can indicate newborn distress, and it is possible for the fetus to aspirate meconium during delivery.</a:t>
            </a:r>
            <a:endParaRPr lang="en-IN" dirty="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8A5A19-3715-1042-A886-564DF85B42AF}"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53835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FCFAB6-4237-0847-928F-F1C7BAA93E7F}" type="slidenum">
              <a:rPr lang="en-US" altLang="en-US" sz="1200"/>
              <a:pPr eaLnBrk="1" hangingPunct="1"/>
              <a:t>7</a:t>
            </a:fld>
            <a:endParaRPr lang="en-US" altLang="en-US" sz="1200" dirty="0"/>
          </a:p>
        </p:txBody>
      </p:sp>
    </p:spTree>
    <p:extLst>
      <p:ext uri="{BB962C8B-B14F-4D97-AF65-F5344CB8AC3E}">
        <p14:creationId xmlns:p14="http://schemas.microsoft.com/office/powerpoint/2010/main" val="7860382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Secondary assessment</a:t>
            </a:r>
            <a:endParaRPr lang="en-IN" altLang="en-US" dirty="0">
              <a:latin typeface="Times New Roman" charset="0"/>
              <a:ea typeface="MS PGothic" charset="-128"/>
            </a:endParaRPr>
          </a:p>
          <a:p>
            <a:r>
              <a:rPr lang="en-US" altLang="en-US" dirty="0">
                <a:latin typeface="Times New Roman" charset="0"/>
                <a:ea typeface="MS PGothic" charset="-128"/>
              </a:rPr>
              <a:t>       1.    Physical examinations</a:t>
            </a:r>
            <a:endParaRPr lang="en-IN" altLang="en-US" dirty="0">
              <a:latin typeface="Times New Roman" charset="0"/>
              <a:ea typeface="MS PGothic" charset="-128"/>
            </a:endParaRPr>
          </a:p>
          <a:p>
            <a:r>
              <a:rPr lang="en-US" altLang="en-US" dirty="0">
                <a:latin typeface="Times New Roman" charset="0"/>
                <a:ea typeface="MS PGothic" charset="-128"/>
              </a:rPr>
              <a:t>              a.    If the patient is in labor, the physical examination should be focused on contractions and possible delivery.</a:t>
            </a:r>
            <a:endParaRPr lang="en-IN" altLang="en-US" dirty="0">
              <a:latin typeface="Times New Roman" charset="0"/>
              <a:ea typeface="MS PGothic" charset="-128"/>
            </a:endParaRPr>
          </a:p>
          <a:p>
            <a:r>
              <a:rPr lang="en-US" altLang="en-US" dirty="0">
                <a:latin typeface="Times New Roman" charset="0"/>
                <a:ea typeface="MS PGothic" charset="-128"/>
              </a:rPr>
              <a:t>              b.    If at any point you suspect that delivery is imminent, you should check for crowning. </a:t>
            </a:r>
          </a:p>
          <a:p>
            <a:r>
              <a:rPr lang="en-US" altLang="en-US" dirty="0">
                <a:latin typeface="Times New Roman" charset="0"/>
                <a:ea typeface="MS PGothic" charset="-128"/>
              </a:rPr>
              <a:t>              c.    If you do not suspect an imminent delivery and the patient reports other problems unrelated to delivery, you should not visually inspect the vaginal area.</a:t>
            </a:r>
            <a:endParaRPr lang="en-IN" altLang="en-US" dirty="0">
              <a:latin typeface="Times New Roman" charset="0"/>
              <a:ea typeface="MS PGothic" charset="-128"/>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CF71EB-115E-EB4C-9BBD-8824B1E6CA3D}"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640305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2.    </a:t>
            </a:r>
            <a:r>
              <a:rPr lang="en-US" sz="1200" kern="1200" dirty="0">
                <a:solidFill>
                  <a:schemeClr val="tx1"/>
                </a:solidFill>
                <a:effectLst/>
                <a:latin typeface="Times New Roman" pitchFamily="18" charset="0"/>
                <a:ea typeface="MS PGothic" pitchFamily="34" charset="-128"/>
                <a:cs typeface="+mn-cs"/>
              </a:rPr>
              <a:t>Obtain a complete set of vital signs and pulse oximetry.</a:t>
            </a:r>
          </a:p>
          <a:p>
            <a:r>
              <a:rPr lang="en-US" altLang="en-US" dirty="0">
                <a:latin typeface="Times New Roman" charset="0"/>
                <a:ea typeface="MS PGothic" charset="-128"/>
              </a:rPr>
              <a:t>       a.    Be especially alert for tachycardia and hypo- or hypertension.</a:t>
            </a:r>
            <a:endParaRPr lang="en-IN" altLang="en-US" dirty="0">
              <a:latin typeface="Times New Roman" charset="0"/>
              <a:ea typeface="MS PGothic" charset="-128"/>
            </a:endParaRPr>
          </a:p>
          <a:p>
            <a:r>
              <a:rPr lang="en-US" altLang="en-US" dirty="0">
                <a:latin typeface="Times New Roman" charset="0"/>
                <a:ea typeface="MS PGothic" charset="-128"/>
              </a:rPr>
              <a:t>       b.    Hypertension, even mild, may indicate more serious problems.</a:t>
            </a:r>
            <a:endParaRPr lang="en-IN" altLang="en-US" dirty="0">
              <a:latin typeface="Times New Roman" charset="0"/>
              <a:ea typeface="MS PGothic" charset="-128"/>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F7106B-1242-1143-8B33-D88ADA7FFC5A}"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361785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Reassessment</a:t>
            </a:r>
            <a:endParaRPr lang="en-IN" altLang="en-US" dirty="0">
              <a:latin typeface="Times New Roman" charset="0"/>
              <a:ea typeface="MS PGothic" charset="-128"/>
            </a:endParaRPr>
          </a:p>
          <a:p>
            <a:r>
              <a:rPr lang="en-US" altLang="en-US" dirty="0">
                <a:latin typeface="Times New Roman" charset="0"/>
                <a:ea typeface="MS PGothic" charset="-128"/>
              </a:rPr>
              <a:t>       1.    Repeat the primary assessment with a focus on the patient’s ABCs and vaginal bleeding, particularly after delivery.</a:t>
            </a:r>
            <a:endParaRPr lang="en-IN" altLang="en-US" dirty="0">
              <a:latin typeface="Times New Roman" charset="0"/>
              <a:ea typeface="MS PGothic" charset="-128"/>
            </a:endParaRPr>
          </a:p>
          <a:p>
            <a:r>
              <a:rPr lang="en-US" altLang="en-US" dirty="0">
                <a:latin typeface="Times New Roman" charset="0"/>
                <a:ea typeface="MS PGothic" charset="-128"/>
              </a:rPr>
              <a:t>       2.    Obtain another set of vital signs and compare with those obtained earlier.</a:t>
            </a:r>
            <a:endParaRPr lang="en-IN" altLang="en-US" dirty="0">
              <a:latin typeface="Times New Roman" charset="0"/>
              <a:ea typeface="MS PGothic" charset="-128"/>
            </a:endParaRPr>
          </a:p>
          <a:p>
            <a:r>
              <a:rPr lang="en-US" altLang="en-US" dirty="0">
                <a:latin typeface="Times New Roman" charset="0"/>
                <a:ea typeface="MS PGothic" charset="-128"/>
              </a:rPr>
              <a:t>       3.    Recheck interventions and treatments to see whether they were effective.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50F782-64FA-4545-8D7B-99A25311A131}"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794075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Communication and documentation</a:t>
            </a:r>
            <a:endParaRPr lang="en-IN" dirty="0"/>
          </a:p>
          <a:p>
            <a:pPr>
              <a:defRPr/>
            </a:pPr>
            <a:r>
              <a:rPr lang="en-US" dirty="0"/>
              <a:t>       a.    If delivery is imminent, notify staff at the receiving hospital.</a:t>
            </a:r>
            <a:endParaRPr lang="en-IN" dirty="0"/>
          </a:p>
          <a:p>
            <a:pPr>
              <a:defRPr/>
            </a:pPr>
            <a:r>
              <a:rPr lang="en-US" dirty="0"/>
              <a:t>       b.    Provide an update on the status of the woman and the newborn after delivery.</a:t>
            </a:r>
            <a:endParaRPr lang="en-IN" dirty="0"/>
          </a:p>
          <a:p>
            <a:pPr>
              <a:defRPr/>
            </a:pPr>
            <a:r>
              <a:rPr lang="en-US" dirty="0"/>
              <a:t>	</a:t>
            </a:r>
            <a:endParaRPr lang="en-IN" dirty="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8BD0E1-BFB8-9143-A1E6-E26F136141A0}" type="slidenum">
              <a:rPr lang="en-US" altLang="en-US" sz="1200"/>
              <a:pPr eaLnBrk="1" hangingPunct="1"/>
              <a:t>64</a:t>
            </a:fld>
            <a:endParaRPr lang="en-US" altLang="en-US" sz="1200" dirty="0"/>
          </a:p>
        </p:txBody>
      </p:sp>
    </p:spTree>
    <p:extLst>
      <p:ext uri="{BB962C8B-B14F-4D97-AF65-F5344CB8AC3E}">
        <p14:creationId xmlns:p14="http://schemas.microsoft.com/office/powerpoint/2010/main" val="213343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For a pregnant patient with a complaint unrelated to childbirth, be sure to include the pregnancy status of the patient in your radio report.</a:t>
            </a:r>
            <a:endParaRPr lang="en-IN" dirty="0"/>
          </a:p>
          <a:p>
            <a:pPr>
              <a:defRPr/>
            </a:pPr>
            <a:r>
              <a:rPr lang="en-US" dirty="0"/>
              <a:t>d.    If delivery occurred in the field, you will have two patient care reports to complete.</a:t>
            </a:r>
            <a:endParaRPr lang="en-IN" dirty="0"/>
          </a:p>
          <a:p>
            <a:pPr>
              <a:defRPr/>
            </a:pPr>
            <a:endParaRPr lang="en-US" dirty="0">
              <a:ea typeface="+mn-ea"/>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D3803E-01DB-4E44-ABDD-1A3D93822667}"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515090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IX. Stages of Labor</a:t>
            </a:r>
            <a:endParaRPr lang="en-IN" dirty="0"/>
          </a:p>
          <a:p>
            <a:pPr>
              <a:defRPr/>
            </a:pPr>
            <a:r>
              <a:rPr lang="en-US" dirty="0"/>
              <a:t>A.    The three stages of labor are (1) dilation of the cervix, (2) delivery of the fetus, and (3) delivery of the placenta.</a:t>
            </a:r>
            <a:endParaRPr lang="en-IN" dirty="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6D247C-5D63-284E-A1DA-2A3F8543A597}"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405909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B.    The first stage begins with the onset of contractions and ends when the cervix is fully dilated.</a:t>
            </a:r>
            <a:endParaRPr lang="en-IN" dirty="0"/>
          </a:p>
          <a:p>
            <a:pPr>
              <a:defRPr/>
            </a:pPr>
            <a:r>
              <a:rPr lang="en-US" dirty="0"/>
              <a:t>       1.    The first stage is usually the longest, lasting an average of 16 hours for a first delivery.</a:t>
            </a:r>
            <a:endParaRPr lang="en-IN" dirty="0"/>
          </a:p>
          <a:p>
            <a:pPr>
              <a:defRPr/>
            </a:pPr>
            <a:r>
              <a:rPr lang="en-US" dirty="0"/>
              <a:t>       2.    The onset of labor starts with contractions of the uterus.</a:t>
            </a:r>
            <a:endParaRPr lang="en-IN" dirty="0"/>
          </a:p>
          <a:p>
            <a:pPr>
              <a:defRPr/>
            </a:pPr>
            <a:r>
              <a:rPr lang="en-US" dirty="0"/>
              <a:t>              a.    Other signs of the beginning of labor are the bloody show and the rupture of the amniotic sac.</a:t>
            </a:r>
            <a:endParaRPr lang="en-IN" dirty="0"/>
          </a:p>
          <a:p>
            <a:pPr>
              <a:defRPr/>
            </a:pPr>
            <a:r>
              <a:rPr lang="en-US" dirty="0"/>
              <a:t>              b.    The frequency and intensity of contractions in true labor increase with time.</a:t>
            </a:r>
            <a:endParaRPr lang="en-IN" dirty="0"/>
          </a:p>
          <a:p>
            <a:pPr>
              <a:defRPr/>
            </a:pPr>
            <a:r>
              <a:rPr lang="en-US" dirty="0"/>
              <a:t>		</a:t>
            </a:r>
            <a:endParaRPr lang="en-IN"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785613-2447-2648-B705-48CBE8DB94C6}" type="slidenum">
              <a:rPr lang="en-US" altLang="en-US" sz="1200"/>
              <a:pPr eaLnBrk="1" hangingPunct="1"/>
              <a:t>67</a:t>
            </a:fld>
            <a:endParaRPr lang="en-US" altLang="en-US" sz="1200" dirty="0"/>
          </a:p>
        </p:txBody>
      </p:sp>
    </p:spTree>
    <p:extLst>
      <p:ext uri="{BB962C8B-B14F-4D97-AF65-F5344CB8AC3E}">
        <p14:creationId xmlns:p14="http://schemas.microsoft.com/office/powerpoint/2010/main" val="365205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Labor is generally longer in a primigravida than in a multigravida.</a:t>
            </a:r>
            <a:endParaRPr lang="en-IN" dirty="0"/>
          </a:p>
          <a:p>
            <a:pPr>
              <a:defRPr/>
            </a:pPr>
            <a:r>
              <a:rPr lang="en-US" dirty="0"/>
              <a:t>4.    A woman may experience preterm or false labor, or Braxton-Hicks contractions.</a:t>
            </a:r>
            <a:endParaRPr lang="en-IN" dirty="0"/>
          </a:p>
          <a:p>
            <a:pPr>
              <a:defRPr/>
            </a:pPr>
            <a:r>
              <a:rPr lang="en-US" dirty="0"/>
              <a:t>	</a:t>
            </a:r>
            <a:endParaRPr lang="en-US" sz="1100" dirty="0">
              <a:solidFill>
                <a:srgbClr val="000000"/>
              </a:solidFill>
              <a:latin typeface="Times New Roman"/>
              <a:ea typeface="Times New Roman"/>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5B5058-39A2-9944-8042-D46CA1AE2DF4}" type="slidenum">
              <a:rPr lang="en-US" altLang="en-US" sz="1200"/>
              <a:pPr eaLnBrk="1" hangingPunct="1"/>
              <a:t>68</a:t>
            </a:fld>
            <a:endParaRPr lang="en-US" altLang="en-US" sz="1200" dirty="0"/>
          </a:p>
        </p:txBody>
      </p:sp>
    </p:spTree>
    <p:extLst>
      <p:ext uri="{BB962C8B-B14F-4D97-AF65-F5344CB8AC3E}">
        <p14:creationId xmlns:p14="http://schemas.microsoft.com/office/powerpoint/2010/main" val="498793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how to distinguish between true labor and false labor (Braxton-Hicks Contractions)</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C62259-C19A-E64C-8315-8D963A428CFB}"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599260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Some women experience a premature rupture of the membranes, in which the amniotic sac ruptures too early and the fetus is not developed or ready to be born.</a:t>
            </a:r>
            <a:endParaRPr lang="en-IN" altLang="en-US" dirty="0">
              <a:latin typeface="Times New Roman" charset="0"/>
              <a:ea typeface="MS PGothic" charset="-128"/>
            </a:endParaRPr>
          </a:p>
          <a:p>
            <a:r>
              <a:rPr lang="en-US" altLang="en-US" dirty="0">
                <a:latin typeface="Times New Roman" charset="0"/>
                <a:ea typeface="MS PGothic" charset="-128"/>
              </a:rPr>
              <a:t>       a.    The patient may or may not go into labor.</a:t>
            </a:r>
            <a:endParaRPr lang="en-IN" altLang="en-US" dirty="0">
              <a:latin typeface="Times New Roman" charset="0"/>
              <a:ea typeface="MS PGothic" charset="-128"/>
            </a:endParaRPr>
          </a:p>
          <a:p>
            <a:r>
              <a:rPr lang="en-US" altLang="en-US" dirty="0">
                <a:latin typeface="Times New Roman" charset="0"/>
                <a:ea typeface="MS PGothic" charset="-128"/>
              </a:rPr>
              <a:t>       b.    You will need to provide supportive care and transport to the hospital.</a:t>
            </a:r>
            <a:endParaRPr lang="en-IN" altLang="en-US" dirty="0">
              <a:latin typeface="Times New Roman" charset="0"/>
              <a:ea typeface="MS PGothic" charset="-128"/>
            </a:endParaRPr>
          </a:p>
          <a:p>
            <a:r>
              <a:rPr lang="en-US" altLang="en-US" dirty="0">
                <a:latin typeface="Times New Roman" charset="0"/>
                <a:ea typeface="MS PGothic" charset="-128"/>
              </a:rPr>
              <a:t>6.    Toward the end of the third trimester, the head of the fetus normally descends into the woman’s pelvis as the fetus positions for delivery.</a:t>
            </a:r>
            <a:endParaRPr lang="en-IN" altLang="en-US" dirty="0">
              <a:latin typeface="Times New Roman" charset="0"/>
              <a:ea typeface="MS PGothic" charset="-128"/>
            </a:endParaRPr>
          </a:p>
          <a:p>
            <a:r>
              <a:rPr lang="en-US" altLang="en-US" dirty="0">
                <a:latin typeface="Times New Roman" charset="0"/>
                <a:ea typeface="MS PGothic" charset="-128"/>
              </a:rPr>
              <a:t>       a.    This movement down into the pelvis and the sensation that may accompany the descent is called lightening.</a:t>
            </a:r>
            <a:endParaRPr lang="en-IN" altLang="en-US" dirty="0">
              <a:latin typeface="Times New Roman" charset="0"/>
              <a:ea typeface="MS PGothic" charset="-128"/>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489539-FD4E-234A-83A1-885931F92EBF}" type="slidenum">
              <a:rPr lang="en-US" altLang="en-US" sz="1200"/>
              <a:pPr eaLnBrk="1" hangingPunct="1"/>
              <a:t>70</a:t>
            </a:fld>
            <a:endParaRPr lang="en-US" altLang="en-US" sz="1200" dirty="0"/>
          </a:p>
        </p:txBody>
      </p:sp>
    </p:spTree>
    <p:extLst>
      <p:ext uri="{BB962C8B-B14F-4D97-AF65-F5344CB8AC3E}">
        <p14:creationId xmlns:p14="http://schemas.microsoft.com/office/powerpoint/2010/main" val="86056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Special Considerations in Trauma</a:t>
            </a:r>
          </a:p>
          <a:p>
            <a:r>
              <a:rPr lang="en-US" altLang="en-US" dirty="0">
                <a:latin typeface="Times New Roman" charset="0"/>
                <a:ea typeface="MS PGothic" charset="-128"/>
              </a:rPr>
              <a:t>• Recognition and management of trauma in the</a:t>
            </a:r>
          </a:p>
          <a:p>
            <a:pPr marL="628650" lvl="1" indent="-171450">
              <a:buFont typeface="Wingdings" charset="2"/>
              <a:buChar char="§"/>
            </a:pPr>
            <a:r>
              <a:rPr lang="en-US" altLang="en-US" dirty="0">
                <a:latin typeface="Times New Roman" charset="0"/>
                <a:ea typeface="MS PGothic" charset="-128"/>
              </a:rPr>
              <a:t>Pregnant patient</a:t>
            </a:r>
          </a:p>
          <a:p>
            <a:pPr marL="628650" lvl="1" indent="-171450">
              <a:buFont typeface="Wingdings" charset="2"/>
              <a:buChar char="§"/>
            </a:pPr>
            <a:r>
              <a:rPr lang="en-US" altLang="en-US" dirty="0">
                <a:latin typeface="Times New Roman" charset="0"/>
                <a:ea typeface="MS PGothic" charset="-128"/>
              </a:rPr>
              <a:t>Pediatric patient </a:t>
            </a:r>
          </a:p>
          <a:p>
            <a:pPr marL="628650" lvl="1" indent="-171450">
              <a:buFont typeface="Wingdings" charset="2"/>
              <a:buChar char="§"/>
            </a:pPr>
            <a:r>
              <a:rPr lang="en-US" altLang="en-US" dirty="0">
                <a:latin typeface="Times New Roman" charset="0"/>
                <a:ea typeface="MS PGothic" charset="-128"/>
              </a:rPr>
              <a:t>Geriatric patient</a:t>
            </a:r>
          </a:p>
          <a:p>
            <a:r>
              <a:rPr lang="en-US" altLang="en-US" dirty="0">
                <a:latin typeface="Times New Roman" charset="0"/>
                <a:ea typeface="MS PGothic" charset="-128"/>
              </a:rPr>
              <a:t>• Pathophysiology, assessment, and management of trauma in the</a:t>
            </a:r>
          </a:p>
          <a:p>
            <a:pPr marL="628650" lvl="1" indent="-171450">
              <a:buFont typeface="Wingdings" charset="2"/>
              <a:buChar char="§"/>
            </a:pPr>
            <a:r>
              <a:rPr lang="en-US" altLang="en-US" dirty="0">
                <a:latin typeface="Times New Roman" charset="0"/>
                <a:ea typeface="MS PGothic" charset="-128"/>
              </a:rPr>
              <a:t>Pregnant patient </a:t>
            </a:r>
          </a:p>
          <a:p>
            <a:pPr marL="628650" lvl="1" indent="-171450">
              <a:buFont typeface="Wingdings" charset="2"/>
              <a:buChar char="§"/>
            </a:pPr>
            <a:r>
              <a:rPr lang="en-US" altLang="en-US" dirty="0">
                <a:latin typeface="Times New Roman" charset="0"/>
                <a:ea typeface="MS PGothic" charset="-128"/>
              </a:rPr>
              <a:t>Pediatric patient </a:t>
            </a:r>
          </a:p>
          <a:p>
            <a:pPr marL="628650" lvl="1" indent="-171450">
              <a:buFont typeface="Wingdings" charset="2"/>
              <a:buChar char="§"/>
            </a:pPr>
            <a:r>
              <a:rPr lang="en-US" altLang="en-US" dirty="0">
                <a:latin typeface="Times New Roman" charset="0"/>
                <a:ea typeface="MS PGothic" charset="-128"/>
              </a:rPr>
              <a:t>Geriatric patient </a:t>
            </a:r>
          </a:p>
          <a:p>
            <a:pPr marL="628650" lvl="1" indent="-171450">
              <a:buFont typeface="Wingdings" charset="2"/>
              <a:buChar char="§"/>
            </a:pPr>
            <a:r>
              <a:rPr lang="en-US" altLang="en-US" dirty="0">
                <a:latin typeface="Times New Roman" charset="0"/>
                <a:ea typeface="MS PGothic" charset="-128"/>
              </a:rPr>
              <a:t>Cognitively impaired patient </a:t>
            </a:r>
          </a:p>
          <a:p>
            <a:endParaRPr lang="en-US" altLang="en-US" b="1"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2D66A6-5F09-C44A-A9DB-D9C92EBA95C9}" type="slidenum">
              <a:rPr lang="en-US" altLang="en-US" sz="1200"/>
              <a:pPr eaLnBrk="1" hangingPunct="1"/>
              <a:t>8</a:t>
            </a:fld>
            <a:endParaRPr lang="en-US" altLang="en-US" sz="1200" dirty="0"/>
          </a:p>
        </p:txBody>
      </p:sp>
    </p:spTree>
    <p:extLst>
      <p:ext uri="{BB962C8B-B14F-4D97-AF65-F5344CB8AC3E}">
        <p14:creationId xmlns:p14="http://schemas.microsoft.com/office/powerpoint/2010/main" val="1772585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second stage of labor begins when the fetus begins to encounter the birth canal and ends with delivery of the newborn (spontaneous birth).</a:t>
            </a:r>
            <a:endParaRPr lang="en-IN" altLang="en-US" dirty="0">
              <a:latin typeface="Times New Roman" charset="0"/>
              <a:ea typeface="MS PGothic" charset="-128"/>
            </a:endParaRPr>
          </a:p>
          <a:p>
            <a:r>
              <a:rPr lang="en-US" altLang="en-US" dirty="0">
                <a:latin typeface="Times New Roman" charset="0"/>
                <a:ea typeface="MS PGothic" charset="-128"/>
              </a:rPr>
              <a:t>        1.    Make a decision about helping the woman to deliver at the scene or providing transport to the hospital.</a:t>
            </a:r>
            <a:endParaRPr lang="en-IN" altLang="en-US" dirty="0">
              <a:latin typeface="Times New Roman" charset="0"/>
              <a:ea typeface="MS PGothic" charset="-128"/>
            </a:endParaRPr>
          </a:p>
          <a:p>
            <a:r>
              <a:rPr lang="en-US" altLang="en-US" dirty="0">
                <a:latin typeface="Times New Roman" charset="0"/>
                <a:ea typeface="MS PGothic" charset="-128"/>
              </a:rPr>
              <a:t>        2.    Uterine contractions are usually closer together and last longer.</a:t>
            </a:r>
            <a:endParaRPr lang="en-IN" altLang="en-US" dirty="0">
              <a:latin typeface="Times New Roman" charset="0"/>
              <a:ea typeface="MS PGothic" charset="-128"/>
            </a:endParaRPr>
          </a:p>
          <a:p>
            <a:r>
              <a:rPr lang="en-US" altLang="en-US" dirty="0">
                <a:latin typeface="Times New Roman" charset="0"/>
                <a:ea typeface="MS PGothic" charset="-128"/>
              </a:rPr>
              <a:t>        3.    The perineum will begin to bulge significantly, and the top of the fetus’s head should begin to appear at the vaginal opening (crowning).</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DD180C-2094-8F43-A452-51ACC98147D9}" type="slidenum">
              <a:rPr lang="en-US" altLang="en-US" sz="1200"/>
              <a:pPr eaLnBrk="1" hangingPunct="1"/>
              <a:t>71</a:t>
            </a:fld>
            <a:endParaRPr lang="en-US" altLang="en-US" sz="1200" dirty="0"/>
          </a:p>
        </p:txBody>
      </p:sp>
    </p:spTree>
    <p:extLst>
      <p:ext uri="{BB962C8B-B14F-4D97-AF65-F5344CB8AC3E}">
        <p14:creationId xmlns:p14="http://schemas.microsoft.com/office/powerpoint/2010/main" val="2947534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D.    The third stage of labor begins with the birth of the newborn and ends with the delivery of the placenta.</a:t>
            </a:r>
            <a:endParaRPr lang="en-IN" dirty="0"/>
          </a:p>
          <a:p>
            <a:pPr>
              <a:defRPr/>
            </a:pPr>
            <a:r>
              <a:rPr lang="en-US" dirty="0"/>
              <a:t>        1.   During this stage, the placenta must completely separate from the uterine wall.</a:t>
            </a:r>
            <a:endParaRPr lang="en-IN" dirty="0"/>
          </a:p>
          <a:p>
            <a:pPr>
              <a:defRPr/>
            </a:pPr>
            <a:r>
              <a:rPr lang="en-US" dirty="0"/>
              <a:t>        2.   This may take up to 30 minutes. </a:t>
            </a:r>
            <a:endParaRPr lang="en-IN" dirty="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3404A3-8B5E-3D4A-9822-7212CDE6D7A8}"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824078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X. Normal Delivery Management</a:t>
            </a:r>
          </a:p>
          <a:p>
            <a:pPr>
              <a:defRPr/>
            </a:pPr>
            <a:r>
              <a:rPr lang="en-US" dirty="0"/>
              <a:t>A.    Preparing for delivery</a:t>
            </a:r>
            <a:endParaRPr lang="en-IN" dirty="0"/>
          </a:p>
          <a:p>
            <a:pPr>
              <a:defRPr/>
            </a:pPr>
            <a:r>
              <a:rPr lang="en-US" dirty="0"/>
              <a:t>       1.    Consider delivery at the scene when:</a:t>
            </a:r>
            <a:endParaRPr lang="en-IN" dirty="0"/>
          </a:p>
          <a:p>
            <a:pPr>
              <a:defRPr/>
            </a:pPr>
            <a:r>
              <a:rPr lang="en-US" dirty="0"/>
              <a:t>              a.    Delivery is imminent (will occur within a few minutes)</a:t>
            </a:r>
            <a:endParaRPr lang="en-IN" dirty="0"/>
          </a:p>
          <a:p>
            <a:pPr>
              <a:defRPr/>
            </a:pPr>
            <a:r>
              <a:rPr lang="en-US" dirty="0"/>
              <a:t>              b.    A natural disaster, inclement weather, or other environmental factor makes it impossible to reach the hospital</a:t>
            </a:r>
            <a:endParaRPr lang="en-IN" dirty="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C4B03E-969E-6C49-AF3E-9A1F8858CF83}"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9603726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2.    To determine if delivery is imminent, ask the patient the following questions:</a:t>
            </a:r>
            <a:endParaRPr lang="en-IN" dirty="0"/>
          </a:p>
          <a:p>
            <a:pPr>
              <a:defRPr/>
            </a:pPr>
            <a:r>
              <a:rPr lang="en-US" dirty="0"/>
              <a:t>       a.    How long have you been pregnant?</a:t>
            </a:r>
            <a:endParaRPr lang="en-IN" dirty="0"/>
          </a:p>
          <a:p>
            <a:pPr>
              <a:defRPr/>
            </a:pPr>
            <a:r>
              <a:rPr lang="en-US" dirty="0"/>
              <a:t>       b.    When are you due?</a:t>
            </a:r>
            <a:endParaRPr lang="en-IN" dirty="0"/>
          </a:p>
          <a:p>
            <a:pPr>
              <a:defRPr/>
            </a:pPr>
            <a:r>
              <a:rPr lang="en-US" dirty="0"/>
              <a:t>       c.    Is this your first pregnancy?</a:t>
            </a:r>
            <a:endParaRPr lang="en-IN" dirty="0"/>
          </a:p>
          <a:p>
            <a:pPr>
              <a:defRPr/>
            </a:pPr>
            <a:r>
              <a:rPr lang="en-US" dirty="0"/>
              <a:t>       </a:t>
            </a:r>
            <a:r>
              <a:rPr lang="en-US" dirty="0" err="1"/>
              <a:t>d.</a:t>
            </a:r>
            <a:r>
              <a:rPr lang="en-US" dirty="0"/>
              <a:t>    Are you having contractions?</a:t>
            </a:r>
            <a:endParaRPr lang="en-IN" dirty="0"/>
          </a:p>
          <a:p>
            <a:pPr>
              <a:defRPr/>
            </a:pPr>
            <a:r>
              <a:rPr lang="en-IN" dirty="0"/>
              <a:t>              </a:t>
            </a:r>
            <a:r>
              <a:rPr lang="en-US" dirty="0"/>
              <a:t>i.    How far apart are they?</a:t>
            </a:r>
            <a:endParaRPr lang="en-IN" dirty="0"/>
          </a:p>
          <a:p>
            <a:pPr>
              <a:defRPr/>
            </a:pPr>
            <a:r>
              <a:rPr lang="en-US" dirty="0"/>
              <a:t>              ii.   How long do they last?</a:t>
            </a:r>
            <a:endParaRPr lang="en-IN" dirty="0"/>
          </a:p>
          <a:p>
            <a:pPr>
              <a:defRPr/>
            </a:pPr>
            <a:endParaRPr lang="en-US" dirty="0">
              <a:ea typeface="+mn-ea"/>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BEDFDA-243E-814A-99F9-412DB7D49B38}"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2888986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e.    Have you had any spotting or bleeding?</a:t>
            </a:r>
            <a:endParaRPr lang="en-IN" dirty="0"/>
          </a:p>
          <a:p>
            <a:pPr>
              <a:defRPr/>
            </a:pPr>
            <a:r>
              <a:rPr lang="en-US" dirty="0"/>
              <a:t>f.     Has your water broken?</a:t>
            </a:r>
            <a:endParaRPr lang="en-IN" dirty="0"/>
          </a:p>
          <a:p>
            <a:pPr>
              <a:defRPr/>
            </a:pPr>
            <a:r>
              <a:rPr lang="en-US" dirty="0"/>
              <a:t>g.    Do you feel as though you need to have a bowel movement?</a:t>
            </a:r>
            <a:endParaRPr lang="en-IN" dirty="0"/>
          </a:p>
          <a:p>
            <a:pPr>
              <a:defRPr/>
            </a:pPr>
            <a:r>
              <a:rPr lang="en-US" dirty="0" err="1"/>
              <a:t>h.</a:t>
            </a:r>
            <a:r>
              <a:rPr lang="en-US" dirty="0"/>
              <a:t>    Do you feel the need to push?</a:t>
            </a:r>
            <a:endParaRPr lang="en-IN"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3B6BD4-FDFB-1844-BB8E-2D806C7136AD}" type="slidenum">
              <a:rPr lang="en-US" altLang="en-US" sz="1200"/>
              <a:pPr eaLnBrk="1" hangingPunct="1"/>
              <a:t>75</a:t>
            </a:fld>
            <a:endParaRPr lang="en-US" altLang="en-US" sz="1200" dirty="0"/>
          </a:p>
        </p:txBody>
      </p:sp>
    </p:spTree>
    <p:extLst>
      <p:ext uri="{BB962C8B-B14F-4D97-AF65-F5344CB8AC3E}">
        <p14:creationId xmlns:p14="http://schemas.microsoft.com/office/powerpoint/2010/main" val="851676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3.    To help determine potential complications, ask these questions:</a:t>
            </a:r>
            <a:endParaRPr lang="en-IN" dirty="0"/>
          </a:p>
          <a:p>
            <a:pPr>
              <a:defRPr/>
            </a:pPr>
            <a:r>
              <a:rPr lang="en-US" dirty="0"/>
              <a:t>       a.    Were any of your previous deliveries by cesarean section?</a:t>
            </a:r>
            <a:endParaRPr lang="en-IN" dirty="0"/>
          </a:p>
          <a:p>
            <a:pPr>
              <a:defRPr/>
            </a:pPr>
            <a:r>
              <a:rPr lang="en-US" dirty="0"/>
              <a:t>       b.    Have you had problems in this or any previous pregnancies?</a:t>
            </a:r>
            <a:endParaRPr lang="en-IN" dirty="0"/>
          </a:p>
          <a:p>
            <a:pPr>
              <a:defRPr/>
            </a:pPr>
            <a:r>
              <a:rPr lang="en-US" dirty="0"/>
              <a:t>       c.    Do you use drugs, drink alcohol, or take any medications?</a:t>
            </a:r>
            <a:endParaRPr lang="en-IN" dirty="0"/>
          </a:p>
          <a:p>
            <a:pPr>
              <a:defRPr/>
            </a:pPr>
            <a:r>
              <a:rPr lang="en-US" dirty="0"/>
              <a:t>       d.    Do you know if there is a chance you will have multiple deliveries?</a:t>
            </a:r>
            <a:endParaRPr lang="en-IN" dirty="0"/>
          </a:p>
          <a:p>
            <a:pPr>
              <a:defRPr/>
            </a:pPr>
            <a:r>
              <a:rPr lang="en-US" dirty="0"/>
              <a:t>       e.    Does your physician expect any complications?</a:t>
            </a:r>
            <a:endParaRPr lang="en-IN" dirty="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3A12EB-3A2C-A446-8AD7-04F13A791BF1}"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151789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4.    If the patient says that she is about to deliver, says she has to move her bowels, or feels the need to push, you should immediately prepare for delivery.</a:t>
            </a:r>
            <a:endParaRPr lang="en-IN" dirty="0"/>
          </a:p>
          <a:p>
            <a:pPr>
              <a:defRPr/>
            </a:pPr>
            <a:r>
              <a:rPr lang="en-US" dirty="0"/>
              <a:t>       a.   Visually inspect the vagina to check for crowning.</a:t>
            </a:r>
            <a:endParaRPr lang="en-IN" dirty="0"/>
          </a:p>
          <a:p>
            <a:pPr>
              <a:defRPr/>
            </a:pPr>
            <a:r>
              <a:rPr lang="en-US" dirty="0"/>
              <a:t>       b.  Do not touch the vaginal area until you have determined that delivery is imminent.</a:t>
            </a:r>
            <a:endParaRPr lang="en-IN" dirty="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71315AC-938E-A040-B59A-FD34F3B808CA}" type="slidenum">
              <a:rPr lang="en-US" altLang="en-US" sz="1200"/>
              <a:pPr eaLnBrk="1" hangingPunct="1"/>
              <a:t>77</a:t>
            </a:fld>
            <a:endParaRPr lang="en-US" altLang="en-US" sz="1200" dirty="0"/>
          </a:p>
        </p:txBody>
      </p:sp>
    </p:spTree>
    <p:extLst>
      <p:ext uri="{BB962C8B-B14F-4D97-AF65-F5344CB8AC3E}">
        <p14:creationId xmlns:p14="http://schemas.microsoft.com/office/powerpoint/2010/main" val="710969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Once labor has begun, it cannot be slowed or stopped.</a:t>
            </a:r>
            <a:endParaRPr lang="en-IN" altLang="en-US" dirty="0">
              <a:latin typeface="Times New Roman" charset="0"/>
              <a:ea typeface="MS PGothic" charset="-128"/>
            </a:endParaRPr>
          </a:p>
          <a:p>
            <a:r>
              <a:rPr lang="en-US" altLang="en-US" dirty="0">
                <a:latin typeface="Times New Roman" charset="0"/>
                <a:ea typeface="MS PGothic" charset="-128"/>
              </a:rPr>
              <a:t>       a.    Never attempt to hold the patient’s legs together.</a:t>
            </a:r>
            <a:endParaRPr lang="en-IN" altLang="en-US" dirty="0">
              <a:latin typeface="Times New Roman" charset="0"/>
              <a:ea typeface="MS PGothic" charset="-128"/>
            </a:endParaRPr>
          </a:p>
          <a:p>
            <a:r>
              <a:rPr lang="en-US" altLang="en-US" dirty="0">
                <a:latin typeface="Times New Roman" charset="0"/>
                <a:ea typeface="MS PGothic" charset="-128"/>
              </a:rPr>
              <a:t>       b.    Do not let her go to the bathroom.</a:t>
            </a:r>
            <a:endParaRPr lang="en-IN" altLang="en-US" dirty="0">
              <a:latin typeface="Times New Roman" charset="0"/>
              <a:ea typeface="MS PGothic" charset="-128"/>
            </a:endParaRPr>
          </a:p>
          <a:p>
            <a:r>
              <a:rPr lang="en-US" altLang="en-US" dirty="0">
                <a:latin typeface="Times New Roman" charset="0"/>
                <a:ea typeface="MS PGothic" charset="-128"/>
              </a:rPr>
              <a:t>       c.    Instead, reassure her that the sensation of needing to move her bowels is normal and that it means she is about to deliver.</a:t>
            </a:r>
            <a:endParaRPr lang="en-IN" altLang="en-US" dirty="0">
              <a:latin typeface="Times New Roman" charset="0"/>
              <a:ea typeface="MS PGothic" charset="-128"/>
            </a:endParaRPr>
          </a:p>
          <a:p>
            <a:r>
              <a:rPr lang="en-US" altLang="en-US" dirty="0">
                <a:latin typeface="Times New Roman" charset="0"/>
                <a:ea typeface="MS PGothic" charset="-128"/>
              </a:rPr>
              <a:t>6.    If your decision is to deliver at the scene, remember that you are only assisting the woman with the delivery.</a:t>
            </a:r>
            <a:endParaRPr lang="en-IN" altLang="en-US" dirty="0">
              <a:latin typeface="Times New Roman" charset="0"/>
              <a:ea typeface="MS PGothic" charset="-128"/>
            </a:endParaRPr>
          </a:p>
          <a:p>
            <a:r>
              <a:rPr lang="en-US" altLang="en-US" dirty="0">
                <a:latin typeface="Times New Roman" charset="0"/>
                <a:ea typeface="MS PGothic" charset="-128"/>
              </a:rPr>
              <a:t>       a.    Your part is to help, guide, and support the baby as it is born.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76137C-B3AE-804F-964D-B170F0419F62}" type="slidenum">
              <a:rPr lang="en-US" altLang="en-US" sz="1200"/>
              <a:pPr eaLnBrk="1" hangingPunct="1"/>
              <a:t>78</a:t>
            </a:fld>
            <a:endParaRPr lang="en-US" altLang="en-US" sz="1200" dirty="0"/>
          </a:p>
        </p:txBody>
      </p:sp>
    </p:spTree>
    <p:extLst>
      <p:ext uri="{BB962C8B-B14F-4D97-AF65-F5344CB8AC3E}">
        <p14:creationId xmlns:p14="http://schemas.microsoft.com/office/powerpoint/2010/main" val="6646518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Your emergency vehicle should always be equipped with a sterile emergency obstetric (OB) kit, including:</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0CFAE3-B673-6045-B3DC-CE3AD785B62C}"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741883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Patient position</a:t>
            </a:r>
            <a:endParaRPr lang="en-IN" altLang="en-US" dirty="0">
              <a:latin typeface="Times New Roman" charset="0"/>
              <a:ea typeface="MS PGothic" charset="-128"/>
            </a:endParaRPr>
          </a:p>
          <a:p>
            <a:r>
              <a:rPr lang="en-US" altLang="en-US" dirty="0">
                <a:latin typeface="Times New Roman" charset="0"/>
                <a:ea typeface="MS PGothic" charset="-128"/>
              </a:rPr>
              <a:t>       a.    The patient’s clothing should be removed or pushed up to her waist, and pants and undergarments should be removed.</a:t>
            </a:r>
            <a:endParaRPr lang="en-IN" altLang="en-US" dirty="0">
              <a:latin typeface="Times New Roman" charset="0"/>
              <a:ea typeface="MS PGothic" charset="-128"/>
            </a:endParaRPr>
          </a:p>
          <a:p>
            <a:r>
              <a:rPr lang="en-US" altLang="en-US" dirty="0">
                <a:latin typeface="Times New Roman" charset="0"/>
                <a:ea typeface="MS PGothic" charset="-128"/>
              </a:rPr>
              <a:t>       b.     Preserve the patient’s privacy as much as possible.</a:t>
            </a:r>
            <a:endParaRPr lang="en-IN" altLang="en-US" dirty="0">
              <a:latin typeface="Times New Roman" charset="0"/>
              <a:ea typeface="MS PGothic" charset="-128"/>
            </a:endParaRPr>
          </a:p>
          <a:p>
            <a:r>
              <a:rPr lang="en-US" altLang="en-US" dirty="0">
                <a:latin typeface="Times New Roman" charset="0"/>
                <a:ea typeface="MS PGothic" charset="-128"/>
              </a:rPr>
              <a:t>       c.     Place the patient on a firm surface that is padded with blankets, folded sheets, or towels.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Elevate the hips about 2 to 4</a:t>
            </a:r>
            <a:r>
              <a:rPr lang="en-US" altLang="en-US" baseline="0" dirty="0">
                <a:latin typeface="Times New Roman" charset="0"/>
                <a:ea typeface="MS PGothic" charset="-128"/>
              </a:rPr>
              <a:t> inches</a:t>
            </a:r>
            <a:r>
              <a:rPr lang="en-US" altLang="en-US" dirty="0">
                <a:latin typeface="Times New Roman" charset="0"/>
                <a:ea typeface="MS PGothic" charset="-128"/>
              </a:rPr>
              <a:t> with a pillow or blankets.</a:t>
            </a:r>
            <a:endParaRPr lang="en-IN" altLang="en-US" dirty="0">
              <a:latin typeface="Times New Roman" charset="0"/>
              <a:ea typeface="MS PGothic" charset="-128"/>
            </a:endParaRPr>
          </a:p>
          <a:p>
            <a:r>
              <a:rPr lang="en-US" altLang="en-US" dirty="0">
                <a:latin typeface="Times New Roman" charset="0"/>
                <a:ea typeface="MS PGothic" charset="-128"/>
              </a:rPr>
              <a:t>       e.    Support the head, neck, and upper back with pillows and blankets.</a:t>
            </a:r>
            <a:endParaRPr lang="en-IN" altLang="en-US" dirty="0">
              <a:latin typeface="Times New Roman" charset="0"/>
              <a:ea typeface="MS PGothic" charset="-128"/>
            </a:endParaRPr>
          </a:p>
          <a:p>
            <a:r>
              <a:rPr lang="en-US" altLang="en-US" dirty="0">
                <a:latin typeface="Times New Roman" charset="0"/>
                <a:ea typeface="MS PGothic" charset="-128"/>
              </a:rPr>
              <a:t>       f.     Have her keep her legs and hips flexed, with her feet flat on the surface beneath her and her knees spread apart.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DCB36E-3579-E34B-8BD3-A6FA66C029C3}"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34714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spcBef>
                <a:spcPts val="1800"/>
              </a:spcBef>
              <a:spcAft>
                <a:spcPts val="600"/>
              </a:spcAft>
              <a:defRPr/>
            </a:pPr>
            <a:r>
              <a:rPr lang="en-US" sz="1800" dirty="0">
                <a:latin typeface="Times New Roman"/>
                <a:ea typeface="Times New Roman"/>
              </a:rPr>
              <a:t>I. Introduction</a:t>
            </a:r>
          </a:p>
          <a:p>
            <a:r>
              <a:rPr lang="en-US" dirty="0"/>
              <a:t>A.    </a:t>
            </a:r>
            <a:r>
              <a:rPr lang="en-US" sz="1200" b="0" kern="1200" dirty="0">
                <a:solidFill>
                  <a:schemeClr val="tx1"/>
                </a:solidFill>
                <a:effectLst/>
                <a:latin typeface="Times New Roman" pitchFamily="18" charset="0"/>
                <a:ea typeface="MS PGothic" pitchFamily="34" charset="-128"/>
                <a:cs typeface="+mn-cs"/>
              </a:rPr>
              <a:t>Most childbirths in the United States occur in a health care setting with trained medical personnel in attendance.</a:t>
            </a:r>
          </a:p>
          <a:p>
            <a:pPr>
              <a:defRPr/>
            </a:pPr>
            <a:r>
              <a:rPr lang="en-US" dirty="0"/>
              <a:t>B.    Occasionally, the the pregnant woman is unable to get to a hospital.</a:t>
            </a:r>
            <a:endParaRPr lang="en-IN" dirty="0"/>
          </a:p>
          <a:p>
            <a:pPr marL="228600" indent="-228600">
              <a:buAutoNum type="alphaUcPeriod" startAt="3"/>
              <a:defRPr/>
            </a:pPr>
            <a:r>
              <a:rPr lang="en-US" dirty="0"/>
              <a:t>  You must then decide whether to:</a:t>
            </a:r>
            <a:endParaRPr lang="en-IN" dirty="0"/>
          </a:p>
          <a:p>
            <a:pPr marL="0" indent="0">
              <a:buNone/>
              <a:defRPr/>
            </a:pPr>
            <a:r>
              <a:rPr lang="en-US" dirty="0"/>
              <a:t>       1.    Assist the delivery on scene.</a:t>
            </a:r>
            <a:endParaRPr lang="en-IN" dirty="0"/>
          </a:p>
          <a:p>
            <a:pPr>
              <a:defRPr/>
            </a:pPr>
            <a:r>
              <a:rPr lang="en-US" baseline="0" dirty="0"/>
              <a:t>       </a:t>
            </a:r>
            <a:r>
              <a:rPr lang="en-US" dirty="0"/>
              <a:t>2.    Transport the patient to the hospital</a:t>
            </a:r>
            <a:endParaRPr lang="en-IN" dirty="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A0FD13-1EAE-DF4C-BAD4-7CCC7F2B4CE4}" type="slidenum">
              <a:rPr lang="en-US" altLang="en-US" sz="1200"/>
              <a:pPr eaLnBrk="1" hangingPunct="1"/>
              <a:t>9</a:t>
            </a:fld>
            <a:endParaRPr lang="en-US" altLang="en-US" sz="1200" dirty="0"/>
          </a:p>
        </p:txBody>
      </p:sp>
    </p:spTree>
    <p:extLst>
      <p:ext uri="{BB962C8B-B14F-4D97-AF65-F5344CB8AC3E}">
        <p14:creationId xmlns:p14="http://schemas.microsoft.com/office/powerpoint/2010/main" val="19479691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Preparing the delivery field</a:t>
            </a:r>
            <a:endParaRPr lang="en-IN" altLang="en-US" dirty="0">
              <a:latin typeface="Times New Roman" charset="0"/>
              <a:ea typeface="MS PGothic" charset="-128"/>
            </a:endParaRPr>
          </a:p>
          <a:p>
            <a:r>
              <a:rPr lang="en-US" altLang="en-US" dirty="0">
                <a:latin typeface="Times New Roman" charset="0"/>
                <a:ea typeface="MS PGothic" charset="-128"/>
              </a:rPr>
              <a:t>       a.   Put on a protective face shield and gown. As time allows, place towels or sheets on the floor around the delivery area to help soak up body fluids and to protect the woman and the newborn.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Open the OB kit carefully so that its contents remain sterile.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Use the sterile sheets and drapes from the OB kit to make a sterile delivery field.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FA538F-BA17-8F43-BFAF-1B241B9A4951}" type="slidenum">
              <a:rPr lang="en-US" altLang="en-US" sz="1200"/>
              <a:pPr eaLnBrk="1" hangingPunct="1"/>
              <a:t>81</a:t>
            </a:fld>
            <a:endParaRPr lang="en-US" altLang="en-US" sz="1200" dirty="0"/>
          </a:p>
        </p:txBody>
      </p:sp>
    </p:spTree>
    <p:extLst>
      <p:ext uri="{BB962C8B-B14F-4D97-AF65-F5344CB8AC3E}">
        <p14:creationId xmlns:p14="http://schemas.microsoft.com/office/powerpoint/2010/main" val="529554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solidFill>
                  <a:srgbClr val="000000"/>
                </a:solidFill>
                <a:latin typeface="Times New Roman" charset="0"/>
                <a:ea typeface="MS PGothic" charset="-128"/>
              </a:rPr>
              <a:t>The figures on this slide show how to prepare the delivery field. </a:t>
            </a: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207A8D-29F0-054E-A2E3-A0AEB0F5BAEC}"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052954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Delivery</a:t>
            </a:r>
            <a:endParaRPr lang="en-IN" altLang="en-US" dirty="0">
              <a:latin typeface="Times New Roman" charset="0"/>
              <a:ea typeface="MS PGothic" charset="-128"/>
            </a:endParaRPr>
          </a:p>
          <a:p>
            <a:r>
              <a:rPr lang="en-US" altLang="en-US" dirty="0">
                <a:latin typeface="Times New Roman" charset="0"/>
                <a:ea typeface="MS PGothic" charset="-128"/>
              </a:rPr>
              <a:t>       1.    Your partner should be at the patient’s head to comfort, soothe, and reassure her during the delivery.</a:t>
            </a:r>
            <a:endParaRPr lang="en-IN" altLang="en-US" dirty="0">
              <a:latin typeface="Times New Roman" charset="0"/>
              <a:ea typeface="MS PGothic" charset="-128"/>
            </a:endParaRPr>
          </a:p>
          <a:p>
            <a:r>
              <a:rPr lang="en-US" altLang="en-US" dirty="0">
                <a:latin typeface="Times New Roman" charset="0"/>
                <a:ea typeface="MS PGothic" charset="-128"/>
              </a:rPr>
              <a:t>       2.    If the patient will allow it, administer oxygen.</a:t>
            </a:r>
            <a:endParaRPr lang="en-IN" altLang="en-US" dirty="0">
              <a:latin typeface="Times New Roman" charset="0"/>
              <a:ea typeface="MS PGothic" charset="-128"/>
            </a:endParaRPr>
          </a:p>
          <a:p>
            <a:r>
              <a:rPr lang="en-US" altLang="en-US" dirty="0">
                <a:latin typeface="Times New Roman" charset="0"/>
                <a:ea typeface="MS PGothic" charset="-128"/>
              </a:rPr>
              <a:t>       3.    It is common for patients to become nauseated during delivery, and some may vomit.</a:t>
            </a:r>
            <a:endParaRPr lang="en-IN" altLang="en-US" dirty="0">
              <a:latin typeface="Times New Roman" charset="0"/>
              <a:ea typeface="MS PGothic" charset="-128"/>
            </a:endParaRPr>
          </a:p>
          <a:p>
            <a:r>
              <a:rPr lang="en-US" altLang="en-US" dirty="0">
                <a:latin typeface="Times New Roman" charset="0"/>
                <a:ea typeface="MS PGothic" charset="-128"/>
              </a:rPr>
              <a:t>       4.    Continually check the patient for crowning.</a:t>
            </a:r>
            <a:endParaRPr lang="en-IN" altLang="en-US" dirty="0">
              <a:latin typeface="Times New Roman" charset="0"/>
              <a:ea typeface="MS PGothic" charset="-128"/>
            </a:endParaRPr>
          </a:p>
          <a:p>
            <a:r>
              <a:rPr lang="en-US" altLang="en-US" dirty="0">
                <a:latin typeface="Times New Roman" charset="0"/>
                <a:ea typeface="MS PGothic" charset="-128"/>
              </a:rPr>
              <a:t>               a.    Some patients may experience precipitous labor and birth.</a:t>
            </a:r>
            <a:endParaRPr lang="en-IN" altLang="en-US" dirty="0">
              <a:latin typeface="Times New Roman" charset="0"/>
              <a:ea typeface="MS PGothic" charset="-128"/>
            </a:endParaRPr>
          </a:p>
          <a:p>
            <a:r>
              <a:rPr lang="en-US" altLang="en-US" dirty="0">
                <a:latin typeface="Times New Roman" charset="0"/>
                <a:ea typeface="MS PGothic" charset="-128"/>
              </a:rPr>
              <a:t>               b.    Position yourself so that you can see the perineal area at all times.</a:t>
            </a:r>
            <a:endParaRPr lang="en-IN" altLang="en-US" dirty="0">
              <a:latin typeface="Times New Roman" charset="0"/>
              <a:ea typeface="MS PGothic" charset="-128"/>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9E7082-BD41-2640-8E2E-0CA6EFFADABC}"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736979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Time the patient’s contractions.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Remind the patient to take quick, short breaths during each contraction but not to strain.</a:t>
            </a:r>
            <a:endParaRPr lang="en-IN" altLang="en-US" dirty="0">
              <a:latin typeface="Times New Roman" charset="0"/>
              <a:ea typeface="MS PGothic" charset="-128"/>
            </a:endParaRPr>
          </a:p>
          <a:p>
            <a:r>
              <a:rPr lang="en-US" altLang="en-US" dirty="0">
                <a:latin typeface="Times New Roman" charset="0"/>
                <a:ea typeface="MS PGothic" charset="-128"/>
              </a:rPr>
              <a:t>       e.    Between contractions, encourage the patient to rest and breathe deeply through her mouth.</a:t>
            </a:r>
            <a:endParaRPr lang="en-IN" altLang="en-US" dirty="0">
              <a:latin typeface="Times New Roman" charset="0"/>
              <a:ea typeface="MS PGothic" charset="-128"/>
            </a:endParaRPr>
          </a:p>
          <a:p>
            <a:r>
              <a:rPr lang="en-US" altLang="en-US" dirty="0">
                <a:latin typeface="Times New Roman" charset="0"/>
                <a:ea typeface="MS PGothic" charset="-128"/>
              </a:rPr>
              <a:t>5.    Follow the steps in Skill Drill 34-1 to deliver the newborn.</a:t>
            </a:r>
            <a:endParaRPr lang="en-IN" altLang="en-US" dirty="0">
              <a:latin typeface="Times New Roman" charset="0"/>
              <a:ea typeface="MS PGothic" charset="-128"/>
            </a:endParaRPr>
          </a:p>
          <a:p>
            <a:r>
              <a:rPr lang="en-US" altLang="en-US" dirty="0">
                <a:latin typeface="Times New Roman" charset="0"/>
                <a:ea typeface="MS PGothic" charset="-128"/>
              </a:rPr>
              <a:t>6.    Delivering the head</a:t>
            </a:r>
            <a:endParaRPr lang="en-IN" altLang="en-US" dirty="0">
              <a:latin typeface="Times New Roman" charset="0"/>
              <a:ea typeface="MS PGothic" charset="-128"/>
            </a:endParaRPr>
          </a:p>
          <a:p>
            <a:r>
              <a:rPr lang="en-US" altLang="en-US" dirty="0">
                <a:latin typeface="Times New Roman" charset="0"/>
                <a:ea typeface="MS PGothic" charset="-128"/>
              </a:rPr>
              <a:t>       a.    Observe the head as it begins to exit the vagina so you can provide support as it emerges.</a:t>
            </a:r>
            <a:endParaRPr lang="en-IN" altLang="en-US" dirty="0">
              <a:latin typeface="Times New Roman" charset="0"/>
              <a:ea typeface="MS PGothic" charset="-128"/>
            </a:endParaRPr>
          </a:p>
          <a:p>
            <a:r>
              <a:rPr lang="en-US" altLang="en-US" dirty="0">
                <a:latin typeface="Times New Roman" charset="0"/>
                <a:ea typeface="MS PGothic" charset="-128"/>
              </a:rPr>
              <a:t>       b.    Place your sterile gloved hand over the emerging bony parts of the head to control the delivery of the head. </a:t>
            </a:r>
            <a:endParaRPr lang="en-IN" altLang="en-US" dirty="0">
              <a:latin typeface="Times New Roman" charset="0"/>
              <a:ea typeface="MS PGothic" charset="-128"/>
            </a:endParaRPr>
          </a:p>
          <a:p>
            <a:r>
              <a:rPr lang="en-US" altLang="en-US" dirty="0">
                <a:latin typeface="Times New Roman" charset="0"/>
                <a:ea typeface="MS PGothic" charset="-128"/>
              </a:rPr>
              <a:t>       c.    Continue to support the head as it rotates.</a:t>
            </a:r>
            <a:endParaRPr lang="en-IN" altLang="en-US" dirty="0">
              <a:latin typeface="Times New Roman" charset="0"/>
              <a:ea typeface="MS PGothic" charset="-128"/>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A90EC3-5542-B24B-BEEB-1245B010E391}" type="slidenum">
              <a:rPr lang="en-US" altLang="en-US" sz="1200"/>
              <a:pPr eaLnBrk="1" hangingPunct="1"/>
              <a:t>84</a:t>
            </a:fld>
            <a:endParaRPr lang="en-US" altLang="en-US" sz="1200" dirty="0"/>
          </a:p>
        </p:txBody>
      </p:sp>
    </p:spTree>
    <p:extLst>
      <p:ext uri="{BB962C8B-B14F-4D97-AF65-F5344CB8AC3E}">
        <p14:creationId xmlns:p14="http://schemas.microsoft.com/office/powerpoint/2010/main" val="5256752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Be careful that you do not poke your fingers into the newborn’s eyes or into the fontanelles.</a:t>
            </a:r>
            <a:endParaRPr lang="en-IN" altLang="en-US" dirty="0">
              <a:latin typeface="Times New Roman" charset="0"/>
              <a:ea typeface="MS PGothic" charset="-128"/>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FA4E59-8570-4C47-B556-6E28D4696B1D}" type="slidenum">
              <a:rPr lang="en-US" altLang="en-US" sz="1200"/>
              <a:pPr eaLnBrk="1" hangingPunct="1"/>
              <a:t>85</a:t>
            </a:fld>
            <a:endParaRPr lang="en-US" altLang="en-US" sz="1200" dirty="0"/>
          </a:p>
        </p:txBody>
      </p:sp>
    </p:spTree>
    <p:extLst>
      <p:ext uri="{BB962C8B-B14F-4D97-AF65-F5344CB8AC3E}">
        <p14:creationId xmlns:p14="http://schemas.microsoft.com/office/powerpoint/2010/main" val="275581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Unruptured amniotic sac</a:t>
            </a:r>
            <a:endParaRPr lang="en-IN" altLang="en-US" dirty="0">
              <a:latin typeface="Times New Roman" charset="0"/>
              <a:ea typeface="MS PGothic" charset="-128"/>
            </a:endParaRPr>
          </a:p>
          <a:p>
            <a:r>
              <a:rPr lang="en-US" altLang="en-US" dirty="0">
                <a:latin typeface="Times New Roman" charset="0"/>
                <a:ea typeface="MS PGothic" charset="-128"/>
              </a:rPr>
              <a:t>       a.    Usually, the amniotic sac will rupture at the beginning of labor or during contractions.</a:t>
            </a:r>
            <a:endParaRPr lang="en-IN" altLang="en-US" dirty="0">
              <a:latin typeface="Times New Roman" charset="0"/>
              <a:ea typeface="MS PGothic" charset="-128"/>
            </a:endParaRPr>
          </a:p>
          <a:p>
            <a:r>
              <a:rPr lang="en-US" altLang="en-US" dirty="0">
                <a:latin typeface="Times New Roman" charset="0"/>
                <a:ea typeface="MS PGothic" charset="-128"/>
              </a:rPr>
              <a:t>       b.    If it has not ruptured by the time the fetal head is crowning, it will appear as a fluid-filled sac emerging from the vagina.</a:t>
            </a:r>
            <a:endParaRPr lang="en-IN" altLang="en-US" dirty="0">
              <a:latin typeface="Times New Roman" charset="0"/>
              <a:ea typeface="MS PGothic" charset="-128"/>
            </a:endParaRPr>
          </a:p>
          <a:p>
            <a:r>
              <a:rPr lang="en-US" altLang="en-US" dirty="0">
                <a:latin typeface="Times New Roman" charset="0"/>
                <a:ea typeface="MS PGothic" charset="-128"/>
              </a:rPr>
              <a:t>       c.    The sac will suffocate the fetus if it is not removed.</a:t>
            </a:r>
            <a:endParaRPr lang="en-IN" altLang="en-US" dirty="0">
              <a:latin typeface="Times New Roman" charset="0"/>
              <a:ea typeface="MS PGothic" charset="-128"/>
            </a:endParaRPr>
          </a:p>
          <a:p>
            <a:r>
              <a:rPr lang="en-US" altLang="en-US" dirty="0">
                <a:latin typeface="Times New Roman" charset="0"/>
                <a:ea typeface="MS PGothic" charset="-128"/>
              </a:rPr>
              <a:t>       d.    You may puncture the sac with a clamp or tear it by twisting it between your fingers.</a:t>
            </a:r>
            <a:endParaRPr lang="en-IN" altLang="en-US" dirty="0">
              <a:latin typeface="Times New Roman" charset="0"/>
              <a:ea typeface="MS PGothic" charset="-128"/>
            </a:endParaRPr>
          </a:p>
          <a:p>
            <a:r>
              <a:rPr lang="en-US" altLang="en-US" dirty="0">
                <a:latin typeface="Times New Roman" charset="0"/>
                <a:ea typeface="MS PGothic" charset="-128"/>
              </a:rPr>
              <a:t>       e.    Make sure that the puncture site is away from the fetus’s face and only perform this procedure as the head is crowning.</a:t>
            </a:r>
            <a:endParaRPr lang="en-IN" altLang="en-US" dirty="0">
              <a:latin typeface="Times New Roman" charset="0"/>
              <a:ea typeface="MS PGothic" charset="-128"/>
            </a:endParaRPr>
          </a:p>
          <a:p>
            <a:r>
              <a:rPr lang="en-US" altLang="en-US" dirty="0">
                <a:latin typeface="Times New Roman" charset="0"/>
                <a:ea typeface="MS PGothic" charset="-128"/>
              </a:rPr>
              <a:t>       f.     Clear the newborn’s mouth and nose, using the bulb syringe if required by your protocols, and wipe the mouth and nose with gauze.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3997D0-3692-1E42-A986-45934F8863C7}" type="slidenum">
              <a:rPr lang="en-US" altLang="en-US" sz="1200"/>
              <a:pPr eaLnBrk="1" hangingPunct="1"/>
              <a:t>86</a:t>
            </a:fld>
            <a:endParaRPr lang="en-US" altLang="en-US" sz="1200" dirty="0"/>
          </a:p>
        </p:txBody>
      </p:sp>
    </p:spTree>
    <p:extLst>
      <p:ext uri="{BB962C8B-B14F-4D97-AF65-F5344CB8AC3E}">
        <p14:creationId xmlns:p14="http://schemas.microsoft.com/office/powerpoint/2010/main" val="17173593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8.    Umbilical cord around the neck</a:t>
            </a:r>
            <a:endParaRPr lang="en-IN" dirty="0"/>
          </a:p>
          <a:p>
            <a:pPr>
              <a:defRPr/>
            </a:pPr>
            <a:r>
              <a:rPr lang="en-US" dirty="0"/>
              <a:t>       a.     As soon as the head is delivered, use one finger to feel whether the umbilical cord is wrapped around the neck (nuchal cord).</a:t>
            </a:r>
            <a:endParaRPr lang="en-IN" dirty="0"/>
          </a:p>
          <a:p>
            <a:pPr>
              <a:defRPr/>
            </a:pPr>
            <a:r>
              <a:rPr lang="en-US" dirty="0"/>
              <a:t>       b.    Usually, you can slip the cord gently over the delivered head.</a:t>
            </a:r>
            <a:endParaRPr lang="en-IN" dirty="0"/>
          </a:p>
          <a:p>
            <a:pPr>
              <a:defRPr/>
            </a:pPr>
            <a:r>
              <a:rPr lang="en-US" dirty="0"/>
              <a:t>       c.     If not, you must cut it.</a:t>
            </a:r>
            <a:endParaRPr lang="en-IN" dirty="0"/>
          </a:p>
          <a:p>
            <a:pPr>
              <a:defRPr/>
            </a:pPr>
            <a:r>
              <a:rPr lang="en-US" dirty="0"/>
              <a:t>	</a:t>
            </a:r>
            <a:endParaRPr lang="en-IN" dirty="0"/>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196CEE-1F2D-F54D-B7B9-1EA79D0C8DC1}"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4792033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9.    Delivering the body</a:t>
            </a:r>
            <a:endParaRPr lang="en-IN" dirty="0"/>
          </a:p>
          <a:p>
            <a:pPr>
              <a:defRPr/>
            </a:pPr>
            <a:r>
              <a:rPr lang="en-US" dirty="0"/>
              <a:t>       a.    The head is the largest part of the fetus.</a:t>
            </a:r>
            <a:endParaRPr lang="en-IN" dirty="0"/>
          </a:p>
          <a:p>
            <a:pPr>
              <a:defRPr/>
            </a:pPr>
            <a:r>
              <a:rPr lang="en-US" dirty="0"/>
              <a:t>              i.    Once it is born, the body usually delivers easily.</a:t>
            </a:r>
            <a:endParaRPr lang="en-IN" dirty="0"/>
          </a:p>
          <a:p>
            <a:pPr>
              <a:defRPr/>
            </a:pPr>
            <a:r>
              <a:rPr lang="en-US" dirty="0"/>
              <a:t>       b.    Support the head and upper body as the shoulders deliver.</a:t>
            </a:r>
            <a:endParaRPr lang="en-IN" dirty="0"/>
          </a:p>
          <a:p>
            <a:pPr>
              <a:defRPr/>
            </a:pPr>
            <a:r>
              <a:rPr lang="en-US" dirty="0"/>
              <a:t>       c.    Do not pull the fetus from the birth canal.</a:t>
            </a:r>
            <a:endParaRPr lang="en-IN" dirty="0"/>
          </a:p>
          <a:p>
            <a:pPr>
              <a:defRPr/>
            </a:pPr>
            <a:r>
              <a:rPr lang="en-US" dirty="0"/>
              <a:t>       d.    The newborn will be slippery and may be covered with a white, cheesy substance, called vernix caseosa.</a:t>
            </a:r>
            <a:endParaRPr lang="en-IN" dirty="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094FB4-1149-4641-A233-97AA5387A64F}"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6993839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ea typeface="+mn-ea"/>
              </a:rPr>
              <a:t>Lecture Outline </a:t>
            </a:r>
          </a:p>
          <a:p>
            <a:pPr marL="228600" indent="-228600">
              <a:spcBef>
                <a:spcPts val="600"/>
              </a:spcBef>
              <a:spcAft>
                <a:spcPts val="600"/>
              </a:spcAft>
              <a:tabLst>
                <a:tab pos="228600" algn="l"/>
              </a:tabLst>
              <a:defRPr/>
            </a:pPr>
            <a:endParaRPr lang="en-US" b="1" dirty="0">
              <a:latin typeface="Times New Roman"/>
              <a:ea typeface="Times New Roman"/>
            </a:endParaRPr>
          </a:p>
          <a:p>
            <a:pPr>
              <a:defRPr/>
            </a:pPr>
            <a:r>
              <a:rPr lang="en-US" dirty="0"/>
              <a:t>C.    Postdelivery care</a:t>
            </a:r>
            <a:endParaRPr lang="en-IN" dirty="0"/>
          </a:p>
          <a:p>
            <a:pPr>
              <a:defRPr/>
            </a:pPr>
            <a:r>
              <a:rPr lang="en-US" dirty="0"/>
              <a:t>       1.    If the mother is able and willing, hand the newborn to her or place the newborn on her abdomen so skin-to-skin contact can begin immediately. </a:t>
            </a:r>
            <a:endParaRPr lang="en-IN" dirty="0"/>
          </a:p>
          <a:p>
            <a:r>
              <a:rPr lang="en-US" dirty="0"/>
              <a:t>       </a:t>
            </a:r>
            <a:r>
              <a:rPr lang="en-US" sz="1200" kern="1200" dirty="0">
                <a:solidFill>
                  <a:schemeClr val="tx1"/>
                </a:solidFill>
                <a:effectLst/>
                <a:latin typeface="Times New Roman" pitchFamily="18" charset="0"/>
                <a:ea typeface="MS PGothic" pitchFamily="34" charset="-128"/>
                <a:cs typeface="+mn-cs"/>
              </a:rPr>
              <a:t>2.    Dry off the newborn and wrap him or her in a warm blanket or towel.</a:t>
            </a:r>
          </a:p>
          <a:p>
            <a:r>
              <a:rPr lang="en-US" sz="1200" kern="1200" dirty="0">
                <a:solidFill>
                  <a:schemeClr val="tx1"/>
                </a:solidFill>
                <a:effectLst/>
                <a:latin typeface="Times New Roman" pitchFamily="18" charset="0"/>
                <a:ea typeface="MS PGothic" pitchFamily="34" charset="-128"/>
                <a:cs typeface="+mn-cs"/>
              </a:rPr>
              <a:t>              a.   Wrap the newborn in a clean blanket or towel to maintain warmth.</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Ensure the top of the head is covered.</a:t>
            </a:r>
          </a:p>
          <a:p>
            <a:r>
              <a:rPr lang="en-US" sz="1200" kern="1200" dirty="0">
                <a:solidFill>
                  <a:schemeClr val="tx1"/>
                </a:solidFill>
                <a:effectLst/>
                <a:latin typeface="Times New Roman" pitchFamily="18" charset="0"/>
                <a:ea typeface="MS PGothic" pitchFamily="34" charset="-128"/>
                <a:cs typeface="+mn-cs"/>
              </a:rPr>
              <a:t>       3.    Keep the neck of the newborn in a neutral position.</a:t>
            </a:r>
          </a:p>
          <a:p>
            <a:pPr>
              <a:defRPr/>
            </a:pPr>
            <a:endParaRPr lang="en-IN" dirty="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DCCD73-7C6B-694B-B447-2628A483194C}" type="slidenum">
              <a:rPr lang="en-US" altLang="en-US" sz="1200"/>
              <a:pPr eaLnBrk="1" hangingPunct="1"/>
              <a:t>89</a:t>
            </a:fld>
            <a:endParaRPr lang="en-US" altLang="en-US" sz="1200" dirty="0"/>
          </a:p>
        </p:txBody>
      </p:sp>
    </p:spTree>
    <p:extLst>
      <p:ext uri="{BB962C8B-B14F-4D97-AF65-F5344CB8AC3E}">
        <p14:creationId xmlns:p14="http://schemas.microsoft.com/office/powerpoint/2010/main" val="130215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 Wipe the newborn’s mouth with a sterile gauze pad as needed.</a:t>
            </a:r>
          </a:p>
          <a:p>
            <a:r>
              <a:rPr lang="en-US" sz="1200" kern="1200" dirty="0">
                <a:solidFill>
                  <a:schemeClr val="tx1"/>
                </a:solidFill>
                <a:effectLst/>
                <a:latin typeface="Times New Roman" pitchFamily="18" charset="0"/>
                <a:ea typeface="MS PGothic" pitchFamily="34" charset="-128"/>
                <a:cs typeface="+mn-cs"/>
              </a:rPr>
              <a:t>5.   Clamp and cut the umbilical cord after approximately 60 seconds.</a:t>
            </a:r>
          </a:p>
          <a:p>
            <a:r>
              <a:rPr lang="en-US" sz="1200" kern="1200" dirty="0">
                <a:solidFill>
                  <a:schemeClr val="tx1"/>
                </a:solidFill>
                <a:effectLst/>
                <a:latin typeface="Times New Roman" pitchFamily="18" charset="0"/>
                <a:ea typeface="MS PGothic" pitchFamily="34" charset="-128"/>
                <a:cs typeface="+mn-cs"/>
              </a:rPr>
              <a:t>6.   Obtain the 1-minute Apgar score. </a:t>
            </a:r>
          </a:p>
          <a:p>
            <a:pPr marL="228600" indent="-228600">
              <a:buAutoNum type="arabicPeriod" startAt="4"/>
            </a:pPr>
            <a:endParaRPr lang="en-IN" altLang="en-US" dirty="0">
              <a:latin typeface="Times New Roman" charset="0"/>
              <a:ea typeface="MS PGothic"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CFFEFB-6E1D-D64F-8AD9-EE320BD4EDF4}"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95705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The ovaries are two glands, one on each side of the uterus, that are similar in function to the male testes.</a:t>
            </a:r>
            <a:endParaRPr lang="en-IN" altLang="en-US" dirty="0">
              <a:latin typeface="Times New Roman" charset="0"/>
              <a:ea typeface="MS PGothic" charset="-128"/>
            </a:endParaRPr>
          </a:p>
          <a:p>
            <a:r>
              <a:rPr lang="en-US" altLang="en-US" dirty="0">
                <a:latin typeface="Times New Roman" charset="0"/>
                <a:ea typeface="MS PGothic" charset="-128"/>
              </a:rPr>
              <a:t>       1.    Each ovary contains thousands of follicles, and each follicle contains an egg.</a:t>
            </a:r>
            <a:endParaRPr lang="en-IN" altLang="en-US" dirty="0">
              <a:latin typeface="Times New Roman" charset="0"/>
              <a:ea typeface="MS PGothic" charset="-128"/>
            </a:endParaRPr>
          </a:p>
          <a:p>
            <a:r>
              <a:rPr lang="en-US" altLang="en-US" dirty="0">
                <a:latin typeface="Times New Roman" charset="0"/>
                <a:ea typeface="MS PGothic" charset="-128"/>
              </a:rPr>
              <a:t>       2.    Ovulation occurs approximately 2 weeks prior to menstruation.</a:t>
            </a:r>
            <a:endParaRPr lang="en-IN" altLang="en-US" dirty="0">
              <a:latin typeface="Times New Roman" charset="0"/>
              <a:ea typeface="MS PGothic" charset="-128"/>
            </a:endParaRPr>
          </a:p>
          <a:p>
            <a:r>
              <a:rPr lang="en-US" altLang="en-US" dirty="0">
                <a:latin typeface="Times New Roman" charset="0"/>
                <a:ea typeface="MS PGothic" charset="-128"/>
              </a:rPr>
              <a:t>       3.    If fertilized, the egg implants in the endometrium, the lining of the inside of the uterus.</a:t>
            </a:r>
            <a:endParaRPr lang="en-IN" altLang="en-US" dirty="0">
              <a:latin typeface="Times New Roman" charset="0"/>
              <a:ea typeface="MS PGothic" charset="-128"/>
            </a:endParaRPr>
          </a:p>
          <a:p>
            <a:r>
              <a:rPr lang="en-US" altLang="en-US" dirty="0">
                <a:latin typeface="Times New Roman" charset="0"/>
                <a:ea typeface="MS PGothic" charset="-128"/>
              </a:rPr>
              <a:t>       4.    If the egg is not fertilized within 36 to 48 hours after it has been released, it will die, and the lining is shed as menstrual flow.</a:t>
            </a:r>
            <a:r>
              <a:rPr lang="en-IN" altLang="en-US" dirty="0">
                <a:latin typeface="Times New Roman" charset="0"/>
                <a:ea typeface="MS PGothic" charset="-128"/>
              </a:rPr>
              <a:t> </a:t>
            </a:r>
            <a:r>
              <a:rPr lang="en-US" altLang="en-US" dirty="0">
                <a:latin typeface="Times New Roman" charset="0"/>
                <a:ea typeface="MS PGothic" charset="-128"/>
              </a:rPr>
              <a:t>a. Occurs around the 28th day of a woman’s cycle</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050D44-7D50-C346-B2A1-619EE117B755}"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0810712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Delivery of the placenta</a:t>
            </a:r>
            <a:endParaRPr lang="en-IN" altLang="en-US" dirty="0">
              <a:latin typeface="Times New Roman" charset="0"/>
              <a:ea typeface="MS PGothic" charset="-128"/>
            </a:endParaRPr>
          </a:p>
          <a:p>
            <a:r>
              <a:rPr lang="en-US" altLang="en-US" dirty="0">
                <a:latin typeface="Times New Roman" charset="0"/>
                <a:ea typeface="MS PGothic" charset="-128"/>
              </a:rPr>
              <a:t>       a.    The placenta delivers itself, usually within a few minutes of the birth, although it may take as long as 30 minutes.</a:t>
            </a:r>
            <a:endParaRPr lang="en-IN" altLang="en-US" dirty="0">
              <a:latin typeface="Times New Roman" charset="0"/>
              <a:ea typeface="MS PGothic" charset="-128"/>
            </a:endParaRP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803205-5575-9D44-B904-1E109FE5433F}" type="slidenum">
              <a:rPr lang="en-US" altLang="en-US" sz="1200"/>
              <a:pPr eaLnBrk="1" hangingPunct="1"/>
              <a:t>91</a:t>
            </a:fld>
            <a:endParaRPr lang="en-US" altLang="en-US" sz="1200" dirty="0"/>
          </a:p>
        </p:txBody>
      </p:sp>
    </p:spTree>
    <p:extLst>
      <p:ext uri="{BB962C8B-B14F-4D97-AF65-F5344CB8AC3E}">
        <p14:creationId xmlns:p14="http://schemas.microsoft.com/office/powerpoint/2010/main" val="1393831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After delivery of the placenta and before transport, place a sterile pad or sanitary napkin over the vagina and straighten the woman’s legs.</a:t>
            </a:r>
            <a:endParaRPr lang="en-IN" altLang="en-US" dirty="0">
              <a:latin typeface="Times New Roman" charset="0"/>
              <a:ea typeface="MS PGothic" charset="-128"/>
            </a:endParaRPr>
          </a:p>
          <a:p>
            <a:r>
              <a:rPr lang="en-US" altLang="en-US" dirty="0">
                <a:latin typeface="Times New Roman" charset="0"/>
                <a:ea typeface="MS PGothic" charset="-128"/>
              </a:rPr>
              <a:t>       i.    You can help to slow bleeding by gently massaging the woman’s abdomen with a firm, circular, kneading motion </a:t>
            </a:r>
            <a:r>
              <a:rPr lang="en-US" sz="1200" kern="1200" dirty="0">
                <a:solidFill>
                  <a:schemeClr val="tx1"/>
                </a:solidFill>
                <a:effectLst/>
                <a:latin typeface="Times New Roman" pitchFamily="18" charset="0"/>
                <a:ea typeface="MS PGothic" pitchFamily="34" charset="-128"/>
                <a:cs typeface="+mn-cs"/>
              </a:rPr>
              <a:t>with one hand cupped over the top of the fundus and the other above the pubic bone</a:t>
            </a:r>
            <a:r>
              <a:rPr lang="en-US" altLang="en-US" dirty="0">
                <a:latin typeface="Times New Roman" charset="0"/>
                <a:ea typeface="MS PGothic" charset="-128"/>
              </a:rPr>
              <a: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7B09E2-A921-3142-BCE7-2CDE79DBE95F}"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3699619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c.    Record the time of birth in your patient care report.</a:t>
            </a:r>
            <a:endParaRPr lang="en-IN" dirty="0"/>
          </a:p>
          <a:p>
            <a:pPr>
              <a:defRPr/>
            </a:pPr>
            <a:r>
              <a:rPr lang="en-US" dirty="0"/>
              <a:t>d.    The following are emergency situations:</a:t>
            </a:r>
            <a:endParaRPr lang="en-IN" dirty="0"/>
          </a:p>
          <a:p>
            <a:pPr>
              <a:defRPr/>
            </a:pPr>
            <a:r>
              <a:rPr lang="en-US" dirty="0"/>
              <a:t>        i.    More than 30 minutes elapse and the placenta has not delivered.</a:t>
            </a:r>
            <a:endParaRPr lang="en-IN" dirty="0"/>
          </a:p>
          <a:p>
            <a:pPr>
              <a:defRPr/>
            </a:pPr>
            <a:r>
              <a:rPr lang="en-US" dirty="0"/>
              <a:t>        ii.   There is more than 500 mL of bleeding before delivery of the placenta.</a:t>
            </a:r>
            <a:endParaRPr lang="en-IN" dirty="0"/>
          </a:p>
          <a:p>
            <a:pPr>
              <a:defRPr/>
            </a:pPr>
            <a:r>
              <a:rPr lang="en-US" dirty="0"/>
              <a:t>        iii.  There is significant bleeding after the delivery of the placenta.</a:t>
            </a:r>
            <a:endParaRPr lang="en-IN" dirty="0"/>
          </a:p>
          <a:p>
            <a:pPr>
              <a:defRPr/>
            </a:pPr>
            <a:r>
              <a:rPr lang="en-US" dirty="0"/>
              <a:t>e.    If one or more of these events occur, transport the woman and the newborn to the hospital promptly.</a:t>
            </a:r>
            <a:endParaRPr lang="en-IN" dirty="0"/>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4937D7-4AD9-F14F-A9C6-6398EB33150F}" type="slidenum">
              <a:rPr lang="en-US" altLang="en-US" sz="1200"/>
              <a:pPr eaLnBrk="1" hangingPunct="1"/>
              <a:t>93</a:t>
            </a:fld>
            <a:endParaRPr lang="en-US" altLang="en-US" sz="1200" dirty="0"/>
          </a:p>
        </p:txBody>
      </p:sp>
    </p:spTree>
    <p:extLst>
      <p:ext uri="{BB962C8B-B14F-4D97-AF65-F5344CB8AC3E}">
        <p14:creationId xmlns:p14="http://schemas.microsoft.com/office/powerpoint/2010/main" val="17787511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pPr>
              <a:defRPr/>
            </a:pPr>
            <a:r>
              <a:rPr lang="en-US" dirty="0"/>
              <a:t>XI. Neonatal Assessment and Resuscitation</a:t>
            </a:r>
            <a:endParaRPr lang="en-IN" dirty="0"/>
          </a:p>
          <a:p>
            <a:r>
              <a:rPr lang="en-US" dirty="0"/>
              <a:t>A.   </a:t>
            </a:r>
            <a:r>
              <a:rPr lang="en-US" sz="1200" b="0" kern="1200" dirty="0">
                <a:solidFill>
                  <a:schemeClr val="tx1"/>
                </a:solidFill>
                <a:effectLst/>
                <a:latin typeface="Times New Roman" pitchFamily="18" charset="0"/>
                <a:ea typeface="MS PGothic" pitchFamily="34" charset="-128"/>
                <a:cs typeface="+mn-cs"/>
              </a:rPr>
              <a:t>The first minute after birth is often referred to as the “golden minute”.</a:t>
            </a:r>
          </a:p>
          <a:p>
            <a:r>
              <a:rPr lang="en-US" sz="1200" b="0" kern="1200" dirty="0">
                <a:solidFill>
                  <a:schemeClr val="tx1"/>
                </a:solidFill>
                <a:effectLst/>
                <a:latin typeface="Times New Roman" pitchFamily="18" charset="0"/>
                <a:ea typeface="MS PGothic" pitchFamily="34" charset="-128"/>
                <a:cs typeface="+mn-cs"/>
              </a:rPr>
              <a:t>      1.   During the first minute of life, perform the following initial steps of newborn care:</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a.   Airway positioning and suctioning, if needed</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b.   Drying</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c.   Warming</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d.   Tactile stimulation</a:t>
            </a:r>
            <a:endParaRPr lang="en-US" sz="1200" b="1" kern="1200" dirty="0">
              <a:solidFill>
                <a:schemeClr val="tx1"/>
              </a:solidFill>
              <a:effectLst/>
              <a:latin typeface="Times New Roman" pitchFamily="18" charset="0"/>
              <a:ea typeface="MS PGothic" pitchFamily="34" charset="-128"/>
              <a:cs typeface="+mn-cs"/>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2727D2-683C-7642-84B5-FA8A629DA558}" type="slidenum">
              <a:rPr lang="en-US" altLang="en-US" sz="1200"/>
              <a:pPr eaLnBrk="1" hangingPunct="1"/>
              <a:t>94</a:t>
            </a:fld>
            <a:endParaRPr lang="en-US" altLang="en-US" sz="1200" dirty="0"/>
          </a:p>
        </p:txBody>
      </p:sp>
    </p:spTree>
    <p:extLst>
      <p:ext uri="{BB962C8B-B14F-4D97-AF65-F5344CB8AC3E}">
        <p14:creationId xmlns:p14="http://schemas.microsoft.com/office/powerpoint/2010/main" val="3506441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 </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2.   Normally the newborn will begin breathing within 30 seconds after birth, and the heart rate will be 100 beats/min or higher.</a:t>
            </a:r>
          </a:p>
          <a:p>
            <a:pPr>
              <a:defRPr/>
            </a:pPr>
            <a:r>
              <a:rPr lang="en-US" dirty="0"/>
              <a:t>3.    Many newborns require some form of stimulation that will encourage them to breathe air and begin circulating blood through the lungs, including:</a:t>
            </a:r>
            <a:endParaRPr lang="en-IN" dirty="0"/>
          </a:p>
          <a:p>
            <a:r>
              <a:rPr lang="en-US" sz="1200" kern="1200" dirty="0">
                <a:solidFill>
                  <a:schemeClr val="tx1"/>
                </a:solidFill>
                <a:effectLst/>
                <a:latin typeface="Times New Roman" pitchFamily="18" charset="0"/>
                <a:ea typeface="MS PGothic" pitchFamily="34" charset="-128"/>
                <a:cs typeface="+mn-cs"/>
              </a:rPr>
              <a:t>       a.   Position the airway in a neutral or sniffing position</a:t>
            </a:r>
          </a:p>
          <a:p>
            <a:r>
              <a:rPr lang="en-US" sz="1200" kern="1200" dirty="0">
                <a:solidFill>
                  <a:schemeClr val="tx1"/>
                </a:solidFill>
                <a:effectLst/>
                <a:latin typeface="Times New Roman" pitchFamily="18" charset="0"/>
                <a:ea typeface="MS PGothic" pitchFamily="34" charset="-128"/>
                <a:cs typeface="+mn-cs"/>
              </a:rPr>
              <a:t>       b.   If necessary, then suction the mouth and then the nose</a:t>
            </a:r>
          </a:p>
          <a:p>
            <a:r>
              <a:rPr lang="en-US" sz="1200" kern="1200" dirty="0">
                <a:solidFill>
                  <a:schemeClr val="tx1"/>
                </a:solidFill>
                <a:effectLst/>
                <a:latin typeface="Times New Roman" pitchFamily="18" charset="0"/>
                <a:ea typeface="MS PGothic" pitchFamily="34" charset="-128"/>
                <a:cs typeface="+mn-cs"/>
              </a:rPr>
              <a:t>       c.   Vigorously dry the head, body, and back</a:t>
            </a:r>
          </a:p>
          <a:p>
            <a:r>
              <a:rPr lang="en-US" sz="1200" kern="1200" dirty="0">
                <a:solidFill>
                  <a:schemeClr val="tx1"/>
                </a:solidFill>
                <a:effectLst/>
                <a:latin typeface="Times New Roman" pitchFamily="18" charset="0"/>
                <a:ea typeface="MS PGothic" pitchFamily="34" charset="-128"/>
                <a:cs typeface="+mn-cs"/>
              </a:rPr>
              <a:t>       d.   Rub the newborn’s back and gently flick or slap the soles of his or her feet</a:t>
            </a:r>
          </a:p>
          <a:p>
            <a:r>
              <a:rPr lang="en-US" sz="1200" kern="1200" dirty="0">
                <a:solidFill>
                  <a:schemeClr val="tx1"/>
                </a:solidFill>
                <a:effectLst/>
                <a:latin typeface="Times New Roman" pitchFamily="18" charset="0"/>
                <a:ea typeface="MS PGothic" pitchFamily="34" charset="-128"/>
                <a:cs typeface="+mn-cs"/>
              </a:rPr>
              <a:t>       e.   Tactile stimulation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4.    If signs of good tone and adequate ventilation are not present after performing the initial steps for 30 seconds, then positive pressure ventilation with a mask may be necessary.</a:t>
            </a:r>
          </a:p>
          <a:p>
            <a:endParaRPr lang="en-US" sz="1200" kern="1200" dirty="0">
              <a:solidFill>
                <a:schemeClr val="tx1"/>
              </a:solidFill>
              <a:effectLst/>
              <a:latin typeface="Times New Roman" pitchFamily="18" charset="0"/>
              <a:ea typeface="MS PGothic" pitchFamily="34" charset="-128"/>
              <a:cs typeface="+mn-cs"/>
            </a:endParaRPr>
          </a:p>
          <a:p>
            <a:pPr>
              <a:defRPr/>
            </a:pPr>
            <a:endParaRPr lang="en-IN" dirty="0"/>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A89FE0-C79D-D54D-8CEF-06DC94F516C4}" type="slidenum">
              <a:rPr lang="en-US" altLang="en-US" sz="1200"/>
              <a:pPr eaLnBrk="1" hangingPunct="1"/>
              <a:t>95</a:t>
            </a:fld>
            <a:endParaRPr lang="en-US" altLang="en-US" sz="1200" dirty="0"/>
          </a:p>
        </p:txBody>
      </p:sp>
    </p:spTree>
    <p:extLst>
      <p:ext uri="{BB962C8B-B14F-4D97-AF65-F5344CB8AC3E}">
        <p14:creationId xmlns:p14="http://schemas.microsoft.com/office/powerpoint/2010/main" val="5807319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how to perform resuscitation for a newborn who is not breathing. </a:t>
            </a: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B88B3B-FD23-764A-94B2-7054ACFAE6AD}" type="slidenum">
              <a:rPr lang="en-US" altLang="en-US" sz="1200"/>
              <a:pPr eaLnBrk="1" hangingPunct="1"/>
              <a:t>96</a:t>
            </a:fld>
            <a:endParaRPr lang="en-US" altLang="en-US" sz="1200" dirty="0"/>
          </a:p>
        </p:txBody>
      </p:sp>
    </p:spTree>
    <p:extLst>
      <p:ext uri="{BB962C8B-B14F-4D97-AF65-F5344CB8AC3E}">
        <p14:creationId xmlns:p14="http://schemas.microsoft.com/office/powerpoint/2010/main" val="483382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Additional resuscitation efforts</a:t>
            </a:r>
            <a:endParaRPr lang="en-IN" altLang="en-US" dirty="0">
              <a:latin typeface="Times New Roman" charset="0"/>
              <a:ea typeface="MS PGothic" charset="-128"/>
            </a:endParaRPr>
          </a:p>
          <a:p>
            <a:r>
              <a:rPr lang="en-US" altLang="en-US" dirty="0">
                <a:latin typeface="Times New Roman" charset="0"/>
                <a:ea typeface="MS PGothic" charset="-128"/>
              </a:rPr>
              <a:t>       1.    Observe the newborn for spontaneous respirations, skin color, and movement of the extremities.</a:t>
            </a:r>
            <a:endParaRPr lang="en-IN" altLang="en-US" dirty="0">
              <a:latin typeface="Times New Roman" charset="0"/>
              <a:ea typeface="MS PGothic" charset="-128"/>
            </a:endParaRPr>
          </a:p>
          <a:p>
            <a:r>
              <a:rPr lang="en-US" altLang="en-US" dirty="0">
                <a:latin typeface="Times New Roman" charset="0"/>
                <a:ea typeface="MS PGothic" charset="-128"/>
              </a:rPr>
              <a:t>       2.    Evaluate the heart rate by palpating the pulse at the base of the umbilical cord or at the brachial artery or listening to the newborn’s chest with a stethoscope.</a:t>
            </a:r>
            <a:endParaRPr lang="en-IN" altLang="en-US" dirty="0">
              <a:latin typeface="Times New Roman" charset="0"/>
              <a:ea typeface="MS PGothic" charset="-128"/>
            </a:endParaRPr>
          </a:p>
          <a:p>
            <a:r>
              <a:rPr lang="en-US" altLang="en-US" dirty="0">
                <a:latin typeface="Times New Roman" charset="0"/>
                <a:ea typeface="MS PGothic" charset="-128"/>
              </a:rPr>
              <a:t>              a.    The heart rate is the most important measure in determining the need for further resuscitation.</a:t>
            </a:r>
            <a:endParaRPr lang="en-IN" altLang="en-US" dirty="0">
              <a:latin typeface="Times New Roman" charset="0"/>
              <a:ea typeface="MS PGothic"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3244E9-62B6-A244-9D9B-0B22677EBF48}"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2141503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chest compressions are required, use the hand-encircling technique for two-person resuscitation. </a:t>
            </a:r>
            <a:endParaRPr lang="en-IN" altLang="en-US" dirty="0">
              <a:latin typeface="Times New Roman" charset="0"/>
              <a:ea typeface="MS PGothic" charset="-128"/>
            </a:endParaRPr>
          </a:p>
          <a:p>
            <a:r>
              <a:rPr lang="en-US" altLang="en-US" dirty="0">
                <a:latin typeface="Times New Roman" charset="0"/>
                <a:ea typeface="MS PGothic" charset="-128"/>
              </a:rPr>
              <a:t>       a.    Perform bag-mask ventilation during a pause after every third compression, using a compression-to-ventilation ration of 3:1. </a:t>
            </a:r>
            <a:r>
              <a:rPr lang="en-US" sz="1200" b="0" i="0" kern="1200">
                <a:solidFill>
                  <a:schemeClr val="tx1"/>
                </a:solidFill>
                <a:effectLst/>
                <a:latin typeface="Arial" panose="020B0604020202020204" pitchFamily="34" charset="0"/>
                <a:ea typeface="+mn-ea"/>
                <a:cs typeface="+mn-cs"/>
              </a:rPr>
              <a:t>Hands-only CPR is not as effective as ventilation with CPR.</a:t>
            </a:r>
            <a:r>
              <a:rPr lang="en-US">
                <a:effectLst/>
              </a:rPr>
              <a:t>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DFE0BD-E022-104F-8DEF-0E2F71D337CE}" type="slidenum">
              <a:rPr lang="en-US" altLang="en-US" sz="1200"/>
              <a:pPr eaLnBrk="1" hangingPunct="1"/>
              <a:t>98</a:t>
            </a:fld>
            <a:endParaRPr lang="en-US" altLang="en-US" sz="1200" dirty="0"/>
          </a:p>
        </p:txBody>
      </p:sp>
    </p:spTree>
    <p:extLst>
      <p:ext uri="{BB962C8B-B14F-4D97-AF65-F5344CB8AC3E}">
        <p14:creationId xmlns:p14="http://schemas.microsoft.com/office/powerpoint/2010/main" val="20564362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how to give chest compressions to a newborn using the hand-encircling technique.</a:t>
            </a: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95DF6B-7890-F74E-99CA-2126F5878473}" type="slidenum">
              <a:rPr lang="en-US" altLang="en-US" sz="1200"/>
              <a:pPr eaLnBrk="1" hangingPunct="1"/>
              <a:t>99</a:t>
            </a:fld>
            <a:endParaRPr lang="en-US" altLang="en-US" sz="1200" dirty="0"/>
          </a:p>
        </p:txBody>
      </p:sp>
    </p:spTree>
    <p:extLst>
      <p:ext uri="{BB962C8B-B14F-4D97-AF65-F5344CB8AC3E}">
        <p14:creationId xmlns:p14="http://schemas.microsoft.com/office/powerpoint/2010/main" val="9226086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If you see meconium in the amniotic fluid or meconium staining and the newborn is not breathing adequately, consider quickly suctioning the newborn’s mouth then nose after delivery before providing rescue ventilations.</a:t>
            </a:r>
            <a:endParaRPr lang="en-IN" altLang="en-US" dirty="0">
              <a:latin typeface="Times New Roman" charset="0"/>
              <a:ea typeface="MS PGothic" charset="-128"/>
            </a:endParaRP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BB1A00-3E5C-C64A-B3BA-2C3DC851BDCD}"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145225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34</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pPr>
            <a:r>
              <a:rPr lang="en-US" altLang="en-US" dirty="0">
                <a:latin typeface="Arial" charset="0"/>
              </a:rPr>
              <a:t>Obstetrics and Neonatal Care</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(1 of 9)</a:t>
            </a:r>
            <a:endParaRPr lang="en-US" sz="2000" dirty="0"/>
          </a:p>
        </p:txBody>
      </p:sp>
      <p:sp>
        <p:nvSpPr>
          <p:cNvPr id="13315" name="Content Placeholder 2"/>
          <p:cNvSpPr>
            <a:spLocks noGrp="1"/>
          </p:cNvSpPr>
          <p:nvPr>
            <p:ph idx="1"/>
          </p:nvPr>
        </p:nvSpPr>
        <p:spPr/>
        <p:txBody>
          <a:bodyPr rIns="228600"/>
          <a:lstStyle/>
          <a:p>
            <a:pPr>
              <a:spcBef>
                <a:spcPct val="35000"/>
              </a:spcBef>
            </a:pPr>
            <a:r>
              <a:rPr lang="en-US" altLang="en-US" dirty="0"/>
              <a:t>The ovaries are two glands, one on each side of the uterus.</a:t>
            </a:r>
          </a:p>
          <a:p>
            <a:pPr lvl="1">
              <a:spcBef>
                <a:spcPct val="35000"/>
              </a:spcBef>
            </a:pPr>
            <a:r>
              <a:rPr lang="en-US" altLang="en-US" dirty="0"/>
              <a:t>Similar in function to the male testes</a:t>
            </a:r>
          </a:p>
          <a:p>
            <a:pPr lvl="1">
              <a:spcBef>
                <a:spcPct val="35000"/>
              </a:spcBef>
            </a:pPr>
            <a:r>
              <a:rPr lang="en-US" altLang="en-US" dirty="0"/>
              <a:t>Each ovary contains thousands of follicles, and each follicle contains an egg.</a:t>
            </a:r>
          </a:p>
          <a:p>
            <a:pPr lvl="1">
              <a:spcBef>
                <a:spcPct val="35000"/>
              </a:spcBef>
            </a:pPr>
            <a:r>
              <a:rPr lang="en-US" altLang="en-US" dirty="0"/>
              <a:t>Ovulation occurs approximately 2 weeks prior to menstruation.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a:lnSpc>
                <a:spcPct val="85000"/>
              </a:lnSpc>
              <a:defRPr/>
            </a:pPr>
            <a:r>
              <a:rPr lang="en-US" dirty="0">
                <a:cs typeface="+mj-cs"/>
              </a:rPr>
              <a:t>Additional Resuscitation Efforts </a:t>
            </a:r>
            <a:r>
              <a:rPr lang="en-US" sz="2000" b="0" dirty="0">
                <a:cs typeface="+mj-cs"/>
              </a:rPr>
              <a:t>(4 of 4)</a:t>
            </a:r>
          </a:p>
        </p:txBody>
      </p:sp>
      <p:sp>
        <p:nvSpPr>
          <p:cNvPr id="108547" name="Rectangle 3"/>
          <p:cNvSpPr>
            <a:spLocks noGrp="1" noChangeArrowheads="1"/>
          </p:cNvSpPr>
          <p:nvPr>
            <p:ph type="body" idx="1"/>
          </p:nvPr>
        </p:nvSpPr>
        <p:spPr/>
        <p:txBody>
          <a:bodyPr rIns="228600"/>
          <a:lstStyle/>
          <a:p>
            <a:pPr>
              <a:spcBef>
                <a:spcPct val="35000"/>
              </a:spcBef>
            </a:pPr>
            <a:r>
              <a:rPr lang="en-US" altLang="en-US" dirty="0"/>
              <a:t>If meconium is present and the newborn is not breathing:</a:t>
            </a:r>
          </a:p>
          <a:p>
            <a:pPr lvl="1">
              <a:spcBef>
                <a:spcPct val="35000"/>
              </a:spcBef>
            </a:pPr>
            <a:r>
              <a:rPr lang="en-US" altLang="en-US" dirty="0"/>
              <a:t>Quickly suction the newborn’s mouth then nose after delivery before providing rescue ventilations.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nSpc>
                <a:spcPct val="85000"/>
              </a:lnSpc>
              <a:defRPr/>
            </a:pPr>
            <a:r>
              <a:rPr lang="en-US" dirty="0">
                <a:cs typeface="+mj-cs"/>
              </a:rPr>
              <a:t>The Apgar Score </a:t>
            </a:r>
            <a:r>
              <a:rPr lang="en-US" sz="2000" b="0" dirty="0">
                <a:cs typeface="+mj-cs"/>
              </a:rPr>
              <a:t>(1 of 5)</a:t>
            </a:r>
          </a:p>
        </p:txBody>
      </p:sp>
      <p:sp>
        <p:nvSpPr>
          <p:cNvPr id="109571" name="Rectangle 3"/>
          <p:cNvSpPr>
            <a:spLocks noGrp="1" noChangeArrowheads="1"/>
          </p:cNvSpPr>
          <p:nvPr>
            <p:ph type="body" idx="1"/>
          </p:nvPr>
        </p:nvSpPr>
        <p:spPr/>
        <p:txBody>
          <a:bodyPr rIns="228600"/>
          <a:lstStyle/>
          <a:p>
            <a:pPr>
              <a:spcBef>
                <a:spcPct val="35000"/>
              </a:spcBef>
            </a:pPr>
            <a:r>
              <a:rPr lang="en-US" altLang="en-US" dirty="0"/>
              <a:t>Standard scoring system used to assess the status of a newborn</a:t>
            </a:r>
          </a:p>
          <a:p>
            <a:pPr>
              <a:spcBef>
                <a:spcPct val="35000"/>
              </a:spcBef>
            </a:pPr>
            <a:r>
              <a:rPr lang="en-US" altLang="en-US" dirty="0"/>
              <a:t>Assigns a number value to five areas:</a:t>
            </a:r>
          </a:p>
          <a:p>
            <a:pPr lvl="1">
              <a:spcBef>
                <a:spcPct val="35000"/>
              </a:spcBef>
            </a:pPr>
            <a:r>
              <a:rPr lang="en-US" altLang="en-US" dirty="0"/>
              <a:t>Appearance</a:t>
            </a:r>
          </a:p>
          <a:p>
            <a:pPr lvl="1">
              <a:spcBef>
                <a:spcPct val="35000"/>
              </a:spcBef>
            </a:pPr>
            <a:r>
              <a:rPr lang="en-US" altLang="en-US" dirty="0"/>
              <a:t>Pulse</a:t>
            </a:r>
          </a:p>
          <a:p>
            <a:pPr lvl="1">
              <a:spcBef>
                <a:spcPct val="35000"/>
              </a:spcBef>
            </a:pPr>
            <a:r>
              <a:rPr lang="en-US" altLang="en-US" dirty="0"/>
              <a:t>Grimace or irritability</a:t>
            </a:r>
          </a:p>
          <a:p>
            <a:pPr lvl="1">
              <a:spcBef>
                <a:spcPct val="35000"/>
              </a:spcBef>
            </a:pPr>
            <a:r>
              <a:rPr lang="en-US" altLang="en-US" dirty="0"/>
              <a:t>Activity or muscle tone</a:t>
            </a:r>
          </a:p>
          <a:p>
            <a:pPr lvl="1">
              <a:spcBef>
                <a:spcPct val="35000"/>
              </a:spcBef>
            </a:pPr>
            <a:r>
              <a:rPr lang="en-US" altLang="en-US" dirty="0"/>
              <a:t>Respirations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a:lnSpc>
                <a:spcPct val="85000"/>
              </a:lnSpc>
              <a:defRPr/>
            </a:pPr>
            <a:r>
              <a:rPr lang="en-US" dirty="0">
                <a:cs typeface="+mj-cs"/>
              </a:rPr>
              <a:t>The Apgar Score </a:t>
            </a:r>
            <a:r>
              <a:rPr lang="en-US" sz="2000" b="0" dirty="0">
                <a:cs typeface="+mj-cs"/>
              </a:rPr>
              <a:t>(2 of 5)</a:t>
            </a:r>
          </a:p>
        </p:txBody>
      </p:sp>
      <p:sp>
        <p:nvSpPr>
          <p:cNvPr id="110595" name="Rectangle 3"/>
          <p:cNvSpPr>
            <a:spLocks noGrp="1" noChangeArrowheads="1"/>
          </p:cNvSpPr>
          <p:nvPr>
            <p:ph type="body" idx="1"/>
          </p:nvPr>
        </p:nvSpPr>
        <p:spPr/>
        <p:txBody>
          <a:bodyPr rIns="228600"/>
          <a:lstStyle/>
          <a:p>
            <a:pPr>
              <a:spcBef>
                <a:spcPct val="35000"/>
              </a:spcBef>
            </a:pPr>
            <a:r>
              <a:rPr lang="en-US" altLang="en-US" dirty="0"/>
              <a:t>The total of the five numbers is the Apgar score.</a:t>
            </a:r>
          </a:p>
          <a:p>
            <a:pPr lvl="1">
              <a:spcBef>
                <a:spcPct val="35000"/>
              </a:spcBef>
            </a:pPr>
            <a:r>
              <a:rPr lang="en-US" altLang="en-US" dirty="0"/>
              <a:t>A perfect score is 10.</a:t>
            </a:r>
          </a:p>
          <a:p>
            <a:pPr lvl="1">
              <a:spcBef>
                <a:spcPct val="35000"/>
              </a:spcBef>
            </a:pPr>
            <a:r>
              <a:rPr lang="en-US" altLang="en-US" dirty="0"/>
              <a:t>Calculate the Apgar score at 1 minute and 5 minutes after birth.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a:lnSpc>
                <a:spcPct val="85000"/>
              </a:lnSpc>
              <a:defRPr/>
            </a:pPr>
            <a:r>
              <a:rPr lang="en-US" dirty="0">
                <a:cs typeface="+mj-cs"/>
              </a:rPr>
              <a:t>The Apgar Score </a:t>
            </a:r>
            <a:r>
              <a:rPr lang="en-US" sz="2000" b="0" dirty="0">
                <a:cs typeface="+mj-cs"/>
              </a:rPr>
              <a:t>(3 of 5)</a:t>
            </a:r>
          </a:p>
        </p:txBody>
      </p:sp>
      <p:pic>
        <p:nvPicPr>
          <p:cNvPr id="11266" name="Picture 2" descr="The table shows four columns and five rows. The main header reads, score. The column headers are area of activity, 2, 1, and 0. Row entries are as follows. Row 1. Appearance; Entire newborn is pink; Body is pink, but hands and feet remain blue; Entire newborn is blue or pale. Row 2. Pulse; More than 100 beats per minute; Fewer than 100 beats per minute; Absent pulse. Row 3. Grimace or irritability; Newborn cries and tries to move foot away from finger snapped against sole of foot; Newborn gives a weak cry in response to stimulus; Newborn does not cry or react to stimulus. Row 4. Activity or muscle tone; Newborn resists attempts to straighten hips and knees; Newborn makes weak attempts to resist straightening; Newborn is completely limp, with no muscle tone. Row 5. Respiration; Rapid respirations; Slow respirations; Absent respirations.&#10;" title="A table is titled apgar scor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1" y="1811621"/>
            <a:ext cx="9791700" cy="4644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a:lnSpc>
                <a:spcPct val="85000"/>
              </a:lnSpc>
              <a:defRPr/>
            </a:pPr>
            <a:r>
              <a:rPr lang="en-US" dirty="0">
                <a:cs typeface="+mj-cs"/>
              </a:rPr>
              <a:t>The Apgar Score </a:t>
            </a:r>
            <a:r>
              <a:rPr lang="en-US" sz="2000" b="0" dirty="0">
                <a:cs typeface="+mj-cs"/>
              </a:rPr>
              <a:t>(4 of 5)</a:t>
            </a:r>
          </a:p>
        </p:txBody>
      </p:sp>
      <p:sp>
        <p:nvSpPr>
          <p:cNvPr id="112643" name="Rectangle 3"/>
          <p:cNvSpPr>
            <a:spLocks noGrp="1" noChangeArrowheads="1"/>
          </p:cNvSpPr>
          <p:nvPr>
            <p:ph type="body" idx="1"/>
          </p:nvPr>
        </p:nvSpPr>
        <p:spPr/>
        <p:txBody>
          <a:bodyPr rIns="228600"/>
          <a:lstStyle/>
          <a:p>
            <a:pPr>
              <a:spcBef>
                <a:spcPct val="35000"/>
              </a:spcBef>
            </a:pPr>
            <a:r>
              <a:rPr lang="en-US" altLang="en-US" dirty="0"/>
              <a:t>Assessing a newborn</a:t>
            </a:r>
          </a:p>
          <a:p>
            <a:pPr lvl="1">
              <a:spcBef>
                <a:spcPct val="35000"/>
              </a:spcBef>
            </a:pPr>
            <a:r>
              <a:rPr lang="en-US" altLang="en-US" dirty="0"/>
              <a:t>Calculate the Apgar score.</a:t>
            </a:r>
          </a:p>
          <a:p>
            <a:pPr lvl="1">
              <a:spcBef>
                <a:spcPct val="35000"/>
              </a:spcBef>
            </a:pPr>
            <a:r>
              <a:rPr lang="en-US" altLang="en-US" dirty="0"/>
              <a:t>Stimulation should result in an immediate increase in respirations.</a:t>
            </a:r>
          </a:p>
          <a:p>
            <a:pPr lvl="1">
              <a:spcBef>
                <a:spcPct val="35000"/>
              </a:spcBef>
            </a:pPr>
            <a:r>
              <a:rPr lang="en-US" altLang="en-US" dirty="0"/>
              <a:t>If the newborn is breathing well, assess the pulse.</a:t>
            </a:r>
          </a:p>
          <a:p>
            <a:pPr lvl="1">
              <a:spcBef>
                <a:spcPct val="35000"/>
              </a:spcBef>
            </a:pPr>
            <a:r>
              <a:rPr lang="en-US" altLang="en-US" dirty="0"/>
              <a:t>Assess oxygenation via pulse oximetry and observe for central cyanosis.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a:lnSpc>
                <a:spcPct val="85000"/>
              </a:lnSpc>
              <a:defRPr/>
            </a:pPr>
            <a:r>
              <a:rPr lang="en-US" dirty="0">
                <a:cs typeface="+mj-cs"/>
              </a:rPr>
              <a:t>The Apgar Score </a:t>
            </a:r>
            <a:r>
              <a:rPr lang="en-US" sz="2000" b="0" dirty="0">
                <a:cs typeface="+mj-cs"/>
              </a:rPr>
              <a:t>(5 of 5)</a:t>
            </a:r>
          </a:p>
        </p:txBody>
      </p:sp>
      <p:sp>
        <p:nvSpPr>
          <p:cNvPr id="113667" name="Rectangle 3"/>
          <p:cNvSpPr>
            <a:spLocks noGrp="1" noChangeArrowheads="1"/>
          </p:cNvSpPr>
          <p:nvPr>
            <p:ph type="body" idx="1"/>
          </p:nvPr>
        </p:nvSpPr>
        <p:spPr/>
        <p:txBody>
          <a:bodyPr rIns="228600"/>
          <a:lstStyle/>
          <a:p>
            <a:pPr>
              <a:spcBef>
                <a:spcPct val="35000"/>
              </a:spcBef>
            </a:pPr>
            <a:r>
              <a:rPr lang="en-US" altLang="en-US" dirty="0"/>
              <a:t>Request a second unit if the newborn is in distress and will require resuscitation.</a:t>
            </a:r>
          </a:p>
          <a:p>
            <a:pPr>
              <a:spcBef>
                <a:spcPct val="35000"/>
              </a:spcBef>
            </a:pPr>
            <a:r>
              <a:rPr lang="en-US" altLang="en-US" dirty="0"/>
              <a:t>In situations where assisted ventilation is required, use a newborn bag-mask device.</a:t>
            </a:r>
          </a:p>
          <a:p>
            <a:pPr>
              <a:spcBef>
                <a:spcPct val="35000"/>
              </a:spcBef>
            </a:pPr>
            <a:r>
              <a:rPr lang="en-US" altLang="en-US" dirty="0"/>
              <a:t>If the newborn does not begin breathing on his or her own or does not have an adequate heart rate, continue CPR and rapidly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p:cNvSpPr>
            <a:spLocks noGrp="1"/>
          </p:cNvSpPr>
          <p:nvPr>
            <p:ph type="title"/>
          </p:nvPr>
        </p:nvSpPr>
        <p:spPr/>
        <p:txBody>
          <a:bodyPr/>
          <a:lstStyle/>
          <a:p>
            <a:pPr>
              <a:lnSpc>
                <a:spcPct val="85000"/>
              </a:lnSpc>
              <a:defRPr/>
            </a:pPr>
            <a:r>
              <a:rPr lang="en-US" dirty="0">
                <a:cs typeface="+mj-cs"/>
              </a:rPr>
              <a:t>Breech Delivery </a:t>
            </a:r>
            <a:r>
              <a:rPr lang="en-US" sz="2000" b="0" dirty="0">
                <a:cs typeface="+mj-cs"/>
              </a:rPr>
              <a:t>(1 of 4)</a:t>
            </a:r>
          </a:p>
        </p:txBody>
      </p:sp>
      <p:sp>
        <p:nvSpPr>
          <p:cNvPr id="114691"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Most infants are born headfirst.</a:t>
            </a:r>
          </a:p>
          <a:p>
            <a:pPr>
              <a:spcBef>
                <a:spcPct val="35000"/>
              </a:spcBef>
            </a:pPr>
            <a:r>
              <a:rPr lang="en-US" altLang="en-US" dirty="0"/>
              <a:t>Occasionally, the buttocks are delivered first.</a:t>
            </a:r>
          </a:p>
          <a:p>
            <a:pPr>
              <a:spcBef>
                <a:spcPct val="35000"/>
              </a:spcBef>
            </a:pPr>
            <a:r>
              <a:rPr lang="en-US" altLang="en-US" dirty="0"/>
              <a:t>Called a breech presentation</a:t>
            </a:r>
          </a:p>
        </p:txBody>
      </p:sp>
      <p:sp>
        <p:nvSpPr>
          <p:cNvPr id="2" name="Rectangle 1"/>
          <p:cNvSpPr/>
          <p:nvPr/>
        </p:nvSpPr>
        <p:spPr>
          <a:xfrm>
            <a:off x="901700" y="5251618"/>
            <a:ext cx="4686300" cy="1200329"/>
          </a:xfrm>
          <a:prstGeom prst="rect">
            <a:avLst/>
          </a:prstGeom>
        </p:spPr>
        <p:txBody>
          <a:bodyPr wrap="square">
            <a:spAutoFit/>
          </a:bodyPr>
          <a:lstStyle/>
          <a:p>
            <a:r>
              <a:rPr lang="en-US" b="1" dirty="0"/>
              <a:t>FIGURE 34-13 </a:t>
            </a:r>
            <a:r>
              <a:rPr lang="en-US" dirty="0"/>
              <a:t>In a breech presentation, the buttocks are delivered first. Breech deliveries are usually slow, so you will often have time to transport the woman to the hospital.</a:t>
            </a:r>
          </a:p>
        </p:txBody>
      </p:sp>
      <p:sp>
        <p:nvSpPr>
          <p:cNvPr id="3" name="Rectangle 2"/>
          <p:cNvSpPr/>
          <p:nvPr/>
        </p:nvSpPr>
        <p:spPr>
          <a:xfrm>
            <a:off x="901700" y="643713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2291" name="Picture 3" descr="An illustration of a fetus in breach position. The cervix is open, and the fetus is positioned with head at the fundus and the buttock at the opening of the cervi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3128190" cy="3661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itle 1"/>
          <p:cNvSpPr>
            <a:spLocks noGrp="1"/>
          </p:cNvSpPr>
          <p:nvPr>
            <p:ph type="title"/>
          </p:nvPr>
        </p:nvSpPr>
        <p:spPr/>
        <p:txBody>
          <a:bodyPr/>
          <a:lstStyle/>
          <a:p>
            <a:pPr>
              <a:lnSpc>
                <a:spcPct val="85000"/>
              </a:lnSpc>
              <a:defRPr/>
            </a:pPr>
            <a:r>
              <a:rPr lang="en-US" dirty="0">
                <a:cs typeface="+mj-cs"/>
              </a:rPr>
              <a:t>Breech Delivery </a:t>
            </a:r>
            <a:r>
              <a:rPr lang="en-US" sz="2000" b="0" dirty="0">
                <a:cs typeface="+mj-cs"/>
              </a:rPr>
              <a:t>(2 of 4)</a:t>
            </a:r>
          </a:p>
        </p:txBody>
      </p:sp>
      <p:sp>
        <p:nvSpPr>
          <p:cNvPr id="115715" name="Content Placeholder 2"/>
          <p:cNvSpPr>
            <a:spLocks noGrp="1"/>
          </p:cNvSpPr>
          <p:nvPr>
            <p:ph type="body" idx="1"/>
          </p:nvPr>
        </p:nvSpPr>
        <p:spPr/>
        <p:txBody>
          <a:bodyPr rIns="228600"/>
          <a:lstStyle/>
          <a:p>
            <a:pPr>
              <a:spcBef>
                <a:spcPct val="35000"/>
              </a:spcBef>
            </a:pPr>
            <a:r>
              <a:rPr lang="en-US" altLang="en-US" dirty="0"/>
              <a:t>Breech deliveries usually take longer, so you will often have time to transport the pregnant woman to the hospital.</a:t>
            </a:r>
          </a:p>
          <a:p>
            <a:pPr lvl="1">
              <a:spcBef>
                <a:spcPct val="35000"/>
              </a:spcBef>
            </a:pPr>
            <a:r>
              <a:rPr lang="en-US" altLang="en-US" dirty="0"/>
              <a:t>If the buttocks have passed through the vagina, the delivery has begun.</a:t>
            </a:r>
          </a:p>
          <a:p>
            <a:pPr lvl="1">
              <a:spcBef>
                <a:spcPct val="35000"/>
              </a:spcBef>
            </a:pPr>
            <a:r>
              <a:rPr lang="en-US" altLang="en-US" dirty="0"/>
              <a:t>Provide emergency care and call for ALS backup.</a:t>
            </a:r>
          </a:p>
          <a:p>
            <a:pPr lvl="1">
              <a:spcBef>
                <a:spcPct val="35000"/>
              </a:spcBef>
            </a:pPr>
            <a:r>
              <a:rPr lang="en-US" altLang="en-US" dirty="0"/>
              <a:t>Consult medical control to guide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p:nvPr>
        </p:nvSpPr>
        <p:spPr/>
        <p:txBody>
          <a:bodyPr/>
          <a:lstStyle/>
          <a:p>
            <a:pPr>
              <a:lnSpc>
                <a:spcPct val="85000"/>
              </a:lnSpc>
              <a:defRPr/>
            </a:pPr>
            <a:r>
              <a:rPr lang="en-US" dirty="0">
                <a:cs typeface="+mj-cs"/>
              </a:rPr>
              <a:t>Breech Delivery </a:t>
            </a:r>
            <a:r>
              <a:rPr lang="en-US" sz="2000" b="0" dirty="0">
                <a:cs typeface="+mj-cs"/>
              </a:rPr>
              <a:t>(3 of 4)</a:t>
            </a:r>
          </a:p>
        </p:txBody>
      </p:sp>
      <p:sp>
        <p:nvSpPr>
          <p:cNvPr id="116739" name="Content Placeholder 2"/>
          <p:cNvSpPr>
            <a:spLocks noGrp="1"/>
          </p:cNvSpPr>
          <p:nvPr>
            <p:ph type="body" idx="1"/>
          </p:nvPr>
        </p:nvSpPr>
        <p:spPr/>
        <p:txBody>
          <a:bodyPr rIns="228600"/>
          <a:lstStyle/>
          <a:p>
            <a:pPr>
              <a:spcBef>
                <a:spcPct val="35000"/>
              </a:spcBef>
            </a:pPr>
            <a:r>
              <a:rPr lang="en-US" altLang="en-US" dirty="0"/>
              <a:t>Preparing for a breech delivery is the same as for a normal childbirth.</a:t>
            </a:r>
          </a:p>
          <a:p>
            <a:pPr lvl="1">
              <a:spcBef>
                <a:spcPct val="35000"/>
              </a:spcBef>
            </a:pPr>
            <a:r>
              <a:rPr lang="en-US" altLang="en-US" dirty="0"/>
              <a:t>Position the pregnant woman.</a:t>
            </a:r>
          </a:p>
          <a:p>
            <a:pPr lvl="1">
              <a:spcBef>
                <a:spcPct val="35000"/>
              </a:spcBef>
            </a:pPr>
            <a:r>
              <a:rPr lang="en-US" altLang="en-US" dirty="0"/>
              <a:t>Prepare the OB kit.</a:t>
            </a:r>
          </a:p>
          <a:p>
            <a:pPr lvl="1">
              <a:spcBef>
                <a:spcPct val="35000"/>
              </a:spcBef>
            </a:pPr>
            <a:r>
              <a:rPr lang="en-US" altLang="en-US" dirty="0"/>
              <a:t>Place yourself and your partner as you would normally.</a:t>
            </a:r>
          </a:p>
          <a:p>
            <a:pPr lvl="1">
              <a:spcBef>
                <a:spcPct val="35000"/>
              </a:spcBef>
            </a:pPr>
            <a:r>
              <a:rPr lang="en-US" altLang="en-US" dirty="0"/>
              <a:t>Allow the buttocks and legs to deliver spontaneously, supporting them with your hand.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a:lnSpc>
                <a:spcPct val="85000"/>
              </a:lnSpc>
              <a:defRPr/>
            </a:pPr>
            <a:r>
              <a:rPr lang="en-US" dirty="0">
                <a:cs typeface="+mj-cs"/>
              </a:rPr>
              <a:t>Breech Delivery </a:t>
            </a:r>
            <a:r>
              <a:rPr lang="en-US" sz="2000" b="0" dirty="0">
                <a:cs typeface="+mj-cs"/>
              </a:rPr>
              <a:t>(4 of 4)</a:t>
            </a:r>
          </a:p>
        </p:txBody>
      </p:sp>
      <p:sp>
        <p:nvSpPr>
          <p:cNvPr id="117763" name="Rectangle 3"/>
          <p:cNvSpPr>
            <a:spLocks noGrp="1" noChangeArrowheads="1"/>
          </p:cNvSpPr>
          <p:nvPr>
            <p:ph type="body" idx="1"/>
          </p:nvPr>
        </p:nvSpPr>
        <p:spPr/>
        <p:txBody>
          <a:bodyPr rIns="228600"/>
          <a:lstStyle/>
          <a:p>
            <a:pPr>
              <a:spcBef>
                <a:spcPct val="35000"/>
              </a:spcBef>
            </a:pPr>
            <a:r>
              <a:rPr lang="en-US" altLang="en-US" dirty="0"/>
              <a:t>Preparing for a breech delivery (cont’d)</a:t>
            </a:r>
          </a:p>
          <a:p>
            <a:pPr lvl="1">
              <a:spcBef>
                <a:spcPct val="35000"/>
              </a:spcBef>
            </a:pPr>
            <a:r>
              <a:rPr lang="en-US" altLang="en-US" dirty="0"/>
              <a:t>The head is almost always facedown and should be allowed to deliver spontaneously.</a:t>
            </a:r>
          </a:p>
          <a:p>
            <a:pPr lvl="1">
              <a:spcBef>
                <a:spcPct val="35000"/>
              </a:spcBef>
            </a:pPr>
            <a:r>
              <a:rPr lang="en-US" altLang="en-US" dirty="0"/>
              <a:t>Make a “V” with your gloved fingers and position them in the vagina to keep the walls from compressing the fetus’s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(2 of 9)</a:t>
            </a:r>
            <a:endParaRPr lang="en-US" dirty="0"/>
          </a:p>
        </p:txBody>
      </p:sp>
      <p:sp>
        <p:nvSpPr>
          <p:cNvPr id="14339" name="Content Placeholder 2"/>
          <p:cNvSpPr>
            <a:spLocks noGrp="1"/>
          </p:cNvSpPr>
          <p:nvPr>
            <p:ph idx="1"/>
          </p:nvPr>
        </p:nvSpPr>
        <p:spPr/>
        <p:txBody>
          <a:bodyPr rIns="228600"/>
          <a:lstStyle/>
          <a:p>
            <a:pPr>
              <a:spcBef>
                <a:spcPct val="35000"/>
              </a:spcBef>
            </a:pPr>
            <a:r>
              <a:rPr lang="en-US" altLang="en-US" dirty="0"/>
              <a:t>The fallopian tubes extend out laterally from the uterus, with one tube associated with each ovary.</a:t>
            </a:r>
          </a:p>
          <a:p>
            <a:pPr lvl="1">
              <a:spcBef>
                <a:spcPct val="35000"/>
              </a:spcBef>
            </a:pPr>
            <a:r>
              <a:rPr lang="en-US" altLang="en-US" dirty="0"/>
              <a:t>Fertilization usually occurs when the egg is inside the fallopian tube.</a:t>
            </a:r>
          </a:p>
          <a:p>
            <a:pPr lvl="1">
              <a:spcBef>
                <a:spcPct val="35000"/>
              </a:spcBef>
            </a:pPr>
            <a:r>
              <a:rPr lang="en-US" altLang="en-US" dirty="0"/>
              <a:t>The fertilized egg continues to the uterus where implantation occurs.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1"/>
          <p:cNvSpPr>
            <a:spLocks noGrp="1"/>
          </p:cNvSpPr>
          <p:nvPr>
            <p:ph type="title"/>
          </p:nvPr>
        </p:nvSpPr>
        <p:spPr/>
        <p:txBody>
          <a:bodyPr/>
          <a:lstStyle/>
          <a:p>
            <a:pPr>
              <a:lnSpc>
                <a:spcPct val="85000"/>
              </a:lnSpc>
              <a:defRPr/>
            </a:pPr>
            <a:r>
              <a:rPr lang="en-US" dirty="0">
                <a:cs typeface="+mj-cs"/>
              </a:rPr>
              <a:t>Presentation Complications </a:t>
            </a:r>
            <a:r>
              <a:rPr lang="en-US" sz="2000" b="0" dirty="0">
                <a:cs typeface="+mj-cs"/>
              </a:rPr>
              <a:t>(1 of 4)</a:t>
            </a:r>
          </a:p>
        </p:txBody>
      </p:sp>
      <p:sp>
        <p:nvSpPr>
          <p:cNvPr id="11878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On rare occasions, the presenting part of the</a:t>
            </a:r>
            <a:r>
              <a:rPr lang="en-US" altLang="en-US" b="1" dirty="0"/>
              <a:t> </a:t>
            </a:r>
            <a:r>
              <a:rPr lang="en-US" altLang="en-US" dirty="0"/>
              <a:t>fetus</a:t>
            </a:r>
            <a:r>
              <a:rPr lang="en-US" altLang="en-US" b="1" dirty="0"/>
              <a:t> </a:t>
            </a:r>
            <a:r>
              <a:rPr lang="en-US" altLang="en-US" dirty="0"/>
              <a:t>is a single arm, leg, or foot.</a:t>
            </a:r>
          </a:p>
          <a:p>
            <a:pPr lvl="1">
              <a:spcBef>
                <a:spcPct val="35000"/>
              </a:spcBef>
            </a:pPr>
            <a:r>
              <a:rPr lang="en-US" altLang="en-US" dirty="0"/>
              <a:t>Called a limb presentation</a:t>
            </a:r>
          </a:p>
        </p:txBody>
      </p:sp>
      <p:sp>
        <p:nvSpPr>
          <p:cNvPr id="2" name="Rectangle 1"/>
          <p:cNvSpPr/>
          <p:nvPr/>
        </p:nvSpPr>
        <p:spPr>
          <a:xfrm>
            <a:off x="840903" y="5339218"/>
            <a:ext cx="4359747" cy="1200329"/>
          </a:xfrm>
          <a:prstGeom prst="rect">
            <a:avLst/>
          </a:prstGeom>
        </p:spPr>
        <p:txBody>
          <a:bodyPr wrap="square">
            <a:spAutoFit/>
          </a:bodyPr>
          <a:lstStyle/>
          <a:p>
            <a:r>
              <a:rPr lang="en-US" b="1" dirty="0"/>
              <a:t>FIGURE 34-14 </a:t>
            </a:r>
            <a:r>
              <a:rPr lang="en-US" dirty="0"/>
              <a:t>In rare cases, a limb, usually a single arm or leg, presents first. This is a life-threatening situation, and you must provide prompt transport for hospital delivery.</a:t>
            </a:r>
          </a:p>
        </p:txBody>
      </p:sp>
      <p:sp>
        <p:nvSpPr>
          <p:cNvPr id="3" name="Rectangle 2"/>
          <p:cNvSpPr/>
          <p:nvPr/>
        </p:nvSpPr>
        <p:spPr>
          <a:xfrm>
            <a:off x="863600" y="65077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3314" name="Picture 2" descr="An illustration of a limb presentation. The fetus is in breach position with buttock facing the cervical opening and one of the legs pushed out through the vagin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3209654" cy="386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itle 1"/>
          <p:cNvSpPr>
            <a:spLocks noGrp="1"/>
          </p:cNvSpPr>
          <p:nvPr>
            <p:ph type="title"/>
          </p:nvPr>
        </p:nvSpPr>
        <p:spPr/>
        <p:txBody>
          <a:bodyPr/>
          <a:lstStyle/>
          <a:p>
            <a:pPr>
              <a:lnSpc>
                <a:spcPct val="85000"/>
              </a:lnSpc>
              <a:defRPr/>
            </a:pPr>
            <a:r>
              <a:rPr lang="en-US" dirty="0">
                <a:cs typeface="+mj-cs"/>
              </a:rPr>
              <a:t>Presentation Complications </a:t>
            </a:r>
            <a:r>
              <a:rPr lang="en-US" sz="2000" b="0" dirty="0">
                <a:cs typeface="+mj-cs"/>
              </a:rPr>
              <a:t>(2 of 4)</a:t>
            </a:r>
          </a:p>
        </p:txBody>
      </p:sp>
      <p:sp>
        <p:nvSpPr>
          <p:cNvPr id="119811" name="Content Placeholder 2"/>
          <p:cNvSpPr>
            <a:spLocks noGrp="1"/>
          </p:cNvSpPr>
          <p:nvPr>
            <p:ph type="body" idx="1"/>
          </p:nvPr>
        </p:nvSpPr>
        <p:spPr/>
        <p:txBody>
          <a:bodyPr rIns="228600"/>
          <a:lstStyle/>
          <a:p>
            <a:pPr>
              <a:spcBef>
                <a:spcPct val="35000"/>
              </a:spcBef>
            </a:pPr>
            <a:r>
              <a:rPr lang="en-US" altLang="en-US" dirty="0"/>
              <a:t>A fetus with a limb presentation cannot be delivered in the field.</a:t>
            </a:r>
          </a:p>
          <a:p>
            <a:pPr lvl="1">
              <a:spcBef>
                <a:spcPct val="35000"/>
              </a:spcBef>
            </a:pPr>
            <a:r>
              <a:rPr lang="en-US" altLang="en-US" dirty="0"/>
              <a:t>Usually surgery is needed.</a:t>
            </a:r>
          </a:p>
          <a:p>
            <a:pPr lvl="1">
              <a:spcBef>
                <a:spcPct val="35000"/>
              </a:spcBef>
            </a:pPr>
            <a:r>
              <a:rPr lang="en-US" altLang="en-US" dirty="0"/>
              <a:t>Transport immediately.</a:t>
            </a:r>
          </a:p>
          <a:p>
            <a:pPr lvl="1">
              <a:spcBef>
                <a:spcPct val="35000"/>
              </a:spcBef>
            </a:pPr>
            <a:r>
              <a:rPr lang="en-US" altLang="en-US" dirty="0"/>
              <a:t>If a limb is protruding, cover it with a sterile towel.</a:t>
            </a:r>
          </a:p>
          <a:p>
            <a:pPr lvl="1">
              <a:spcBef>
                <a:spcPct val="35000"/>
              </a:spcBef>
            </a:pPr>
            <a:r>
              <a:rPr lang="en-US" altLang="en-US" dirty="0"/>
              <a:t>Never try to push it in or pull on it.</a:t>
            </a:r>
          </a:p>
          <a:p>
            <a:pPr lvl="1">
              <a:spcBef>
                <a:spcPct val="35000"/>
              </a:spcBef>
            </a:pPr>
            <a:r>
              <a:rPr lang="en-US" altLang="en-US" dirty="0"/>
              <a:t>Place the patient on her back, with her head down and pelvis elevated.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itle 1"/>
          <p:cNvSpPr>
            <a:spLocks noGrp="1"/>
          </p:cNvSpPr>
          <p:nvPr>
            <p:ph type="title"/>
          </p:nvPr>
        </p:nvSpPr>
        <p:spPr/>
        <p:txBody>
          <a:bodyPr/>
          <a:lstStyle/>
          <a:p>
            <a:pPr>
              <a:lnSpc>
                <a:spcPct val="85000"/>
              </a:lnSpc>
              <a:defRPr/>
            </a:pPr>
            <a:r>
              <a:rPr lang="en-US" dirty="0">
                <a:cs typeface="+mj-cs"/>
              </a:rPr>
              <a:t>Presentation Complications </a:t>
            </a:r>
            <a:r>
              <a:rPr lang="en-US" sz="2000" b="0" dirty="0">
                <a:cs typeface="+mj-cs"/>
              </a:rPr>
              <a:t>(3 of 4)</a:t>
            </a:r>
          </a:p>
        </p:txBody>
      </p:sp>
      <p:sp>
        <p:nvSpPr>
          <p:cNvPr id="120835"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Prolapse of the umbilical cord must be treated in the hospital.</a:t>
            </a:r>
          </a:p>
          <a:p>
            <a:pPr lvl="1">
              <a:spcBef>
                <a:spcPct val="35000"/>
              </a:spcBef>
            </a:pPr>
            <a:r>
              <a:rPr lang="en-US" altLang="en-US" dirty="0"/>
              <a:t>The umbilical cord comes out of the vagina before the fetus.</a:t>
            </a:r>
          </a:p>
        </p:txBody>
      </p:sp>
      <p:sp>
        <p:nvSpPr>
          <p:cNvPr id="2" name="Rectangle 1"/>
          <p:cNvSpPr/>
          <p:nvPr/>
        </p:nvSpPr>
        <p:spPr>
          <a:xfrm>
            <a:off x="901701" y="5159375"/>
            <a:ext cx="4508499" cy="923330"/>
          </a:xfrm>
          <a:prstGeom prst="rect">
            <a:avLst/>
          </a:prstGeom>
        </p:spPr>
        <p:txBody>
          <a:bodyPr wrap="square">
            <a:spAutoFit/>
          </a:bodyPr>
          <a:lstStyle/>
          <a:p>
            <a:r>
              <a:rPr lang="en-US" b="1" dirty="0"/>
              <a:t>FIGURE 34-15 </a:t>
            </a:r>
            <a:r>
              <a:rPr lang="en-US" dirty="0"/>
              <a:t>A prolapsed umbilical cord is a</a:t>
            </a:r>
          </a:p>
          <a:p>
            <a:r>
              <a:rPr lang="en-US" dirty="0"/>
              <a:t>life-threatening situation for the fetus and must be treated at the hospital.</a:t>
            </a:r>
          </a:p>
        </p:txBody>
      </p:sp>
      <p:sp>
        <p:nvSpPr>
          <p:cNvPr id="3" name="Rectangle 2"/>
          <p:cNvSpPr/>
          <p:nvPr/>
        </p:nvSpPr>
        <p:spPr>
          <a:xfrm>
            <a:off x="901701" y="608670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4338" name="Picture 2" descr="An illustration of a fetus with prolapsed umbilical cord. The fetus is in a head down position. The umbilical cord has exited the uterus through the cervix, before the fetu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89075"/>
            <a:ext cx="3108326" cy="365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Title 1"/>
          <p:cNvSpPr>
            <a:spLocks noGrp="1"/>
          </p:cNvSpPr>
          <p:nvPr>
            <p:ph type="title"/>
          </p:nvPr>
        </p:nvSpPr>
        <p:spPr/>
        <p:txBody>
          <a:bodyPr/>
          <a:lstStyle/>
          <a:p>
            <a:pPr>
              <a:lnSpc>
                <a:spcPct val="85000"/>
              </a:lnSpc>
              <a:defRPr/>
            </a:pPr>
            <a:r>
              <a:rPr lang="en-US" dirty="0">
                <a:cs typeface="+mj-cs"/>
              </a:rPr>
              <a:t>Presentation Complications </a:t>
            </a:r>
            <a:r>
              <a:rPr lang="en-US" sz="2000" b="0" dirty="0">
                <a:cs typeface="+mj-cs"/>
              </a:rPr>
              <a:t>(4 of 4)</a:t>
            </a:r>
          </a:p>
        </p:txBody>
      </p:sp>
      <p:sp>
        <p:nvSpPr>
          <p:cNvPr id="121859" name="Content Placeholder 2"/>
          <p:cNvSpPr>
            <a:spLocks noGrp="1"/>
          </p:cNvSpPr>
          <p:nvPr>
            <p:ph type="body" idx="1"/>
          </p:nvPr>
        </p:nvSpPr>
        <p:spPr/>
        <p:txBody>
          <a:bodyPr rIns="228600"/>
          <a:lstStyle/>
          <a:p>
            <a:pPr>
              <a:spcBef>
                <a:spcPct val="35000"/>
              </a:spcBef>
            </a:pPr>
            <a:r>
              <a:rPr lang="en-US" altLang="en-US" dirty="0"/>
              <a:t>The fetus’s head will compress the cord and cut off circulation.</a:t>
            </a:r>
          </a:p>
          <a:p>
            <a:pPr lvl="1">
              <a:spcBef>
                <a:spcPct val="35000"/>
              </a:spcBef>
            </a:pPr>
            <a:r>
              <a:rPr lang="en-US" altLang="en-US" dirty="0"/>
              <a:t>Do not push the cord back into the vagina.</a:t>
            </a:r>
          </a:p>
          <a:p>
            <a:pPr lvl="1">
              <a:spcBef>
                <a:spcPct val="35000"/>
              </a:spcBef>
            </a:pPr>
            <a:r>
              <a:rPr lang="en-US" altLang="en-US" dirty="0"/>
              <a:t>Insert your gloved hand into the vagina and push the fetus’s head away from the umbilical cord.</a:t>
            </a:r>
          </a:p>
          <a:p>
            <a:pPr lvl="1">
              <a:spcBef>
                <a:spcPct val="35000"/>
              </a:spcBef>
            </a:pPr>
            <a:r>
              <a:rPr lang="en-US" altLang="en-US" dirty="0"/>
              <a:t>Place the pregnant woman supine with the foot of the cot raised higher than the head, with her hips elevated or in the knee-chest position.</a:t>
            </a:r>
          </a:p>
          <a:p>
            <a:pPr lvl="1">
              <a:spcBef>
                <a:spcPct val="35000"/>
              </a:spcBef>
            </a:pPr>
            <a:r>
              <a:rPr lang="en-US" altLang="en-US" dirty="0"/>
              <a:t>Transport rapidly.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a:lnSpc>
                <a:spcPct val="85000"/>
              </a:lnSpc>
              <a:defRPr/>
            </a:pPr>
            <a:r>
              <a:rPr lang="en-US" dirty="0">
                <a:cs typeface="+mj-cs"/>
              </a:rPr>
              <a:t>Spina Bifida</a:t>
            </a:r>
          </a:p>
        </p:txBody>
      </p:sp>
      <p:sp>
        <p:nvSpPr>
          <p:cNvPr id="122883" name="Rectangle 3"/>
          <p:cNvSpPr>
            <a:spLocks noGrp="1" noChangeArrowheads="1"/>
          </p:cNvSpPr>
          <p:nvPr>
            <p:ph type="body" idx="1"/>
          </p:nvPr>
        </p:nvSpPr>
        <p:spPr/>
        <p:txBody>
          <a:bodyPr rIns="228600"/>
          <a:lstStyle/>
          <a:p>
            <a:pPr>
              <a:spcBef>
                <a:spcPct val="35000"/>
              </a:spcBef>
            </a:pPr>
            <a:r>
              <a:rPr lang="en-US" altLang="en-US" dirty="0"/>
              <a:t>Developmental defect in which a portion of the spinal cord or meninges may protrude outside of the vertebrae</a:t>
            </a:r>
          </a:p>
          <a:p>
            <a:pPr lvl="1">
              <a:spcBef>
                <a:spcPct val="35000"/>
              </a:spcBef>
            </a:pPr>
            <a:r>
              <a:rPr lang="en-US" altLang="en-US" dirty="0"/>
              <a:t>Cover the open area of the spinal cord with a sterile, moist dressing.</a:t>
            </a:r>
          </a:p>
          <a:p>
            <a:pPr lvl="1">
              <a:spcBef>
                <a:spcPct val="35000"/>
              </a:spcBef>
            </a:pPr>
            <a:r>
              <a:rPr lang="en-US" altLang="en-US" dirty="0"/>
              <a:t>Maintenance of body temperature is important when applying moist dressings.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a:lnSpc>
                <a:spcPct val="85000"/>
              </a:lnSpc>
              <a:defRPr/>
            </a:pPr>
            <a:r>
              <a:rPr lang="en-US" dirty="0">
                <a:cs typeface="+mj-cs"/>
              </a:rPr>
              <a:t>Multiple Gestation </a:t>
            </a:r>
            <a:r>
              <a:rPr lang="en-US" sz="2000" b="0" dirty="0">
                <a:cs typeface="+mj-cs"/>
              </a:rPr>
              <a:t>(1 of 2)</a:t>
            </a:r>
          </a:p>
        </p:txBody>
      </p:sp>
      <p:sp>
        <p:nvSpPr>
          <p:cNvPr id="123907" name="Rectangle 3"/>
          <p:cNvSpPr>
            <a:spLocks noGrp="1" noChangeArrowheads="1"/>
          </p:cNvSpPr>
          <p:nvPr>
            <p:ph type="body" idx="1"/>
          </p:nvPr>
        </p:nvSpPr>
        <p:spPr/>
        <p:txBody>
          <a:bodyPr rIns="228600"/>
          <a:lstStyle/>
          <a:p>
            <a:pPr>
              <a:spcBef>
                <a:spcPct val="35000"/>
              </a:spcBef>
            </a:pPr>
            <a:r>
              <a:rPr lang="en-US" altLang="en-US" dirty="0"/>
              <a:t>Twins occur once in every 30 births.</a:t>
            </a:r>
          </a:p>
          <a:p>
            <a:pPr>
              <a:spcBef>
                <a:spcPct val="35000"/>
              </a:spcBef>
            </a:pPr>
            <a:r>
              <a:rPr lang="en-US" altLang="en-US" dirty="0"/>
              <a:t>Twins are smaller than single fetuses, and delivery is typically not difficult.</a:t>
            </a:r>
          </a:p>
          <a:p>
            <a:pPr lvl="1">
              <a:spcBef>
                <a:spcPct val="35000"/>
              </a:spcBef>
            </a:pPr>
            <a:r>
              <a:rPr lang="en-US" altLang="en-US" dirty="0"/>
              <a:t>About 10 minutes after the first birth, contractions will begin again, and the birth process will repeat itself.</a:t>
            </a:r>
          </a:p>
          <a:p>
            <a:pPr lvl="1">
              <a:spcBef>
                <a:spcPct val="35000"/>
              </a:spcBef>
            </a:pPr>
            <a:r>
              <a:rPr lang="en-US" altLang="en-US" dirty="0"/>
              <a:t>Second one is usually born within 45 minutes of the first.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pPr>
              <a:lnSpc>
                <a:spcPct val="85000"/>
              </a:lnSpc>
              <a:defRPr/>
            </a:pPr>
            <a:r>
              <a:rPr lang="en-US" dirty="0">
                <a:cs typeface="+mj-cs"/>
              </a:rPr>
              <a:t>Multiple Gestation </a:t>
            </a:r>
            <a:r>
              <a:rPr lang="en-US" sz="2000" b="0" dirty="0">
                <a:cs typeface="+mj-cs"/>
              </a:rPr>
              <a:t>(2 of 2)</a:t>
            </a:r>
          </a:p>
        </p:txBody>
      </p:sp>
      <p:sp>
        <p:nvSpPr>
          <p:cNvPr id="124931" name="Rectangle 3"/>
          <p:cNvSpPr>
            <a:spLocks noGrp="1" noChangeArrowheads="1"/>
          </p:cNvSpPr>
          <p:nvPr>
            <p:ph type="body" idx="1"/>
          </p:nvPr>
        </p:nvSpPr>
        <p:spPr/>
        <p:txBody>
          <a:bodyPr rIns="228600"/>
          <a:lstStyle/>
          <a:p>
            <a:pPr>
              <a:spcBef>
                <a:spcPct val="35000"/>
              </a:spcBef>
            </a:pPr>
            <a:r>
              <a:rPr lang="en-US" altLang="en-US" dirty="0"/>
              <a:t>The procedure is the same as that for a single fetus.</a:t>
            </a:r>
          </a:p>
          <a:p>
            <a:pPr>
              <a:spcBef>
                <a:spcPct val="35000"/>
              </a:spcBef>
            </a:pPr>
            <a:r>
              <a:rPr lang="en-US" altLang="en-US" dirty="0"/>
              <a:t>Record the time of birth of each twin separately.</a:t>
            </a:r>
          </a:p>
          <a:p>
            <a:pPr>
              <a:spcBef>
                <a:spcPct val="35000"/>
              </a:spcBef>
            </a:pPr>
            <a:r>
              <a:rPr lang="en-US" altLang="en-US" dirty="0"/>
              <a:t>Twins may be so small that they look premature.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lnSpc>
                <a:spcPct val="85000"/>
              </a:lnSpc>
              <a:defRPr/>
            </a:pPr>
            <a:r>
              <a:rPr lang="en-US" dirty="0">
                <a:cs typeface="+mj-cs"/>
              </a:rPr>
              <a:t>Premature Birth </a:t>
            </a:r>
            <a:r>
              <a:rPr lang="en-US" sz="2000" b="0" dirty="0">
                <a:cs typeface="+mj-cs"/>
              </a:rPr>
              <a:t>(1 of 3)</a:t>
            </a:r>
          </a:p>
        </p:txBody>
      </p:sp>
      <p:sp>
        <p:nvSpPr>
          <p:cNvPr id="125955" name="Rectangle 3"/>
          <p:cNvSpPr>
            <a:spLocks noGrp="1" noChangeArrowheads="1"/>
          </p:cNvSpPr>
          <p:nvPr>
            <p:ph type="body" idx="1"/>
          </p:nvPr>
        </p:nvSpPr>
        <p:spPr>
          <a:xfrm>
            <a:off x="925830" y="1490870"/>
            <a:ext cx="9818370" cy="4699047"/>
          </a:xfrm>
        </p:spPr>
        <p:txBody>
          <a:bodyPr rIns="228600"/>
          <a:lstStyle/>
          <a:p>
            <a:pPr>
              <a:spcBef>
                <a:spcPct val="35000"/>
              </a:spcBef>
            </a:pPr>
            <a:r>
              <a:rPr lang="en-US" altLang="en-US" dirty="0"/>
              <a:t>A normal, full-term, single newborn will weigh about 7 lb at birth.</a:t>
            </a:r>
          </a:p>
          <a:p>
            <a:pPr>
              <a:spcBef>
                <a:spcPct val="35000"/>
              </a:spcBef>
            </a:pPr>
            <a:r>
              <a:rPr lang="en-US" altLang="en-US" dirty="0"/>
              <a:t>Any newborn who delivers before 8 months (36 weeks) or weighs less than 5 lb at birth is considered premature.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pPr>
              <a:lnSpc>
                <a:spcPct val="85000"/>
              </a:lnSpc>
              <a:defRPr/>
            </a:pPr>
            <a:r>
              <a:rPr lang="en-US" dirty="0">
                <a:cs typeface="+mj-cs"/>
              </a:rPr>
              <a:t>Premature Birth </a:t>
            </a:r>
            <a:r>
              <a:rPr lang="en-US" sz="2000" b="0" dirty="0">
                <a:cs typeface="+mj-cs"/>
              </a:rPr>
              <a:t>(2 of 3)</a:t>
            </a:r>
          </a:p>
        </p:txBody>
      </p:sp>
      <p:sp>
        <p:nvSpPr>
          <p:cNvPr id="126979" name="Rectangle 3"/>
          <p:cNvSpPr>
            <a:spLocks noGrp="1" noChangeArrowheads="1"/>
          </p:cNvSpPr>
          <p:nvPr>
            <p:ph type="body" idx="1"/>
          </p:nvPr>
        </p:nvSpPr>
        <p:spPr>
          <a:xfrm>
            <a:off x="5588000" y="1447800"/>
            <a:ext cx="5689600" cy="4800600"/>
          </a:xfrm>
        </p:spPr>
        <p:txBody>
          <a:bodyPr rIns="228600"/>
          <a:lstStyle/>
          <a:p>
            <a:pPr>
              <a:spcBef>
                <a:spcPct val="35000"/>
              </a:spcBef>
            </a:pPr>
            <a:r>
              <a:rPr lang="en-US" altLang="en-US" dirty="0"/>
              <a:t>A premature newborn is smaller and thinner, and the head is proportionately larger.</a:t>
            </a:r>
          </a:p>
          <a:p>
            <a:pPr lvl="1">
              <a:spcBef>
                <a:spcPct val="35000"/>
              </a:spcBef>
            </a:pPr>
            <a:r>
              <a:rPr lang="en-US" altLang="en-US" dirty="0"/>
              <a:t>The vernix caseosa will be absent or minimal.</a:t>
            </a:r>
          </a:p>
          <a:p>
            <a:pPr lvl="1">
              <a:spcBef>
                <a:spcPct val="35000"/>
              </a:spcBef>
            </a:pPr>
            <a:r>
              <a:rPr lang="en-US" altLang="en-US" dirty="0"/>
              <a:t>There will be less body hair.</a:t>
            </a:r>
          </a:p>
        </p:txBody>
      </p:sp>
      <p:sp>
        <p:nvSpPr>
          <p:cNvPr id="2" name="Rectangle 1"/>
          <p:cNvSpPr/>
          <p:nvPr/>
        </p:nvSpPr>
        <p:spPr>
          <a:xfrm>
            <a:off x="901700" y="4560706"/>
            <a:ext cx="4660900" cy="646331"/>
          </a:xfrm>
          <a:prstGeom prst="rect">
            <a:avLst/>
          </a:prstGeom>
        </p:spPr>
        <p:txBody>
          <a:bodyPr wrap="square">
            <a:spAutoFit/>
          </a:bodyPr>
          <a:lstStyle/>
          <a:p>
            <a:r>
              <a:rPr lang="en-US" b="1" dirty="0"/>
              <a:t>FIGURE 34-16 </a:t>
            </a:r>
            <a:r>
              <a:rPr lang="en-US" dirty="0"/>
              <a:t>Premature newborns (right) are smaller and thinner than full-term newborns.</a:t>
            </a:r>
          </a:p>
        </p:txBody>
      </p:sp>
      <p:sp>
        <p:nvSpPr>
          <p:cNvPr id="3" name="Rectangle 2"/>
          <p:cNvSpPr/>
          <p:nvPr/>
        </p:nvSpPr>
        <p:spPr>
          <a:xfrm>
            <a:off x="901700" y="5206353"/>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pic>
        <p:nvPicPr>
          <p:cNvPr id="15362" name="Picture 2" descr="A photo of two babies held by two people cry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4474406" cy="3087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pPr>
              <a:lnSpc>
                <a:spcPct val="85000"/>
              </a:lnSpc>
              <a:defRPr/>
            </a:pPr>
            <a:r>
              <a:rPr lang="en-US" dirty="0">
                <a:cs typeface="+mj-cs"/>
              </a:rPr>
              <a:t>Premature Birth </a:t>
            </a:r>
            <a:r>
              <a:rPr lang="en-US" sz="2000" b="0" dirty="0">
                <a:cs typeface="+mj-cs"/>
              </a:rPr>
              <a:t>(3 of 3)</a:t>
            </a:r>
          </a:p>
        </p:txBody>
      </p:sp>
      <p:sp>
        <p:nvSpPr>
          <p:cNvPr id="128003" name="Rectangle 3"/>
          <p:cNvSpPr>
            <a:spLocks noGrp="1" noChangeArrowheads="1"/>
          </p:cNvSpPr>
          <p:nvPr>
            <p:ph type="body" idx="1"/>
          </p:nvPr>
        </p:nvSpPr>
        <p:spPr/>
        <p:txBody>
          <a:bodyPr rIns="228600"/>
          <a:lstStyle/>
          <a:p>
            <a:pPr>
              <a:spcBef>
                <a:spcPct val="35000"/>
              </a:spcBef>
            </a:pPr>
            <a:r>
              <a:rPr lang="en-US" altLang="en-US" dirty="0"/>
              <a:t>Premature</a:t>
            </a:r>
            <a:r>
              <a:rPr lang="en-US" altLang="en-US" b="1" dirty="0"/>
              <a:t> </a:t>
            </a:r>
            <a:r>
              <a:rPr lang="en-US" altLang="en-US" dirty="0"/>
              <a:t>newborns require special care to survive.</a:t>
            </a:r>
          </a:p>
          <a:p>
            <a:pPr lvl="1">
              <a:spcBef>
                <a:spcPct val="35000"/>
              </a:spcBef>
            </a:pPr>
            <a:r>
              <a:rPr lang="en-US" altLang="en-US" dirty="0"/>
              <a:t>Often require resuscitation efforts, which should be performed unless it is physically impossible</a:t>
            </a:r>
          </a:p>
          <a:p>
            <a:pPr lvl="1">
              <a:spcBef>
                <a:spcPct val="35000"/>
              </a:spcBef>
            </a:pPr>
            <a:r>
              <a:rPr lang="en-US" altLang="en-US" dirty="0"/>
              <a:t>With such care, premature newborns as small as 1 lb have survived and developed normally.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(3 of 9)</a:t>
            </a:r>
            <a:endParaRPr lang="en-US" dirty="0"/>
          </a:p>
        </p:txBody>
      </p:sp>
      <p:sp>
        <p:nvSpPr>
          <p:cNvPr id="15363" name="Content Placeholder 2"/>
          <p:cNvSpPr>
            <a:spLocks noGrp="1"/>
          </p:cNvSpPr>
          <p:nvPr>
            <p:ph idx="1"/>
          </p:nvPr>
        </p:nvSpPr>
        <p:spPr>
          <a:xfrm>
            <a:off x="925830" y="1490870"/>
            <a:ext cx="9221470" cy="4699047"/>
          </a:xfrm>
        </p:spPr>
        <p:txBody>
          <a:bodyPr rIns="228600"/>
          <a:lstStyle/>
          <a:p>
            <a:pPr>
              <a:spcBef>
                <a:spcPct val="35000"/>
              </a:spcBef>
            </a:pPr>
            <a:r>
              <a:rPr lang="en-US" altLang="en-US" dirty="0"/>
              <a:t>The uterus is a muscular organ that encloses and protects the fetus as it grows.</a:t>
            </a:r>
          </a:p>
          <a:p>
            <a:pPr lvl="1">
              <a:spcBef>
                <a:spcPct val="35000"/>
              </a:spcBef>
            </a:pPr>
            <a:r>
              <a:rPr lang="en-US" altLang="en-US" dirty="0"/>
              <a:t>Produces contractions during labor</a:t>
            </a:r>
          </a:p>
          <a:p>
            <a:pPr lvl="1">
              <a:spcBef>
                <a:spcPct val="35000"/>
              </a:spcBef>
            </a:pPr>
            <a:r>
              <a:rPr lang="en-US" altLang="en-US" dirty="0"/>
              <a:t>Helps to push the fetus through the birth canal</a:t>
            </a:r>
          </a:p>
          <a:p>
            <a:pPr lvl="1">
              <a:spcBef>
                <a:spcPct val="35000"/>
              </a:spcBef>
            </a:pPr>
            <a:r>
              <a:rPr lang="en-US" altLang="en-US" dirty="0"/>
              <a:t>The birth canal is made up of the vagina and the lower third of the uterus, called the cervix.</a:t>
            </a:r>
          </a:p>
          <a:p>
            <a:pPr>
              <a:spcBef>
                <a:spcPct val="35000"/>
              </a:spcBef>
            </a:pPr>
            <a:endParaRPr lang="en-US" altLang="en-US"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pPr>
              <a:lnSpc>
                <a:spcPct val="85000"/>
              </a:lnSpc>
              <a:defRPr/>
            </a:pPr>
            <a:r>
              <a:rPr lang="en-US" dirty="0">
                <a:cs typeface="+mj-cs"/>
              </a:rPr>
              <a:t>Postterm Pregnancy </a:t>
            </a:r>
            <a:r>
              <a:rPr lang="en-US" sz="2000" b="0" dirty="0">
                <a:cs typeface="+mj-cs"/>
              </a:rPr>
              <a:t>(1 of 2)</a:t>
            </a:r>
          </a:p>
        </p:txBody>
      </p:sp>
      <p:sp>
        <p:nvSpPr>
          <p:cNvPr id="129027" name="Rectangle 3"/>
          <p:cNvSpPr>
            <a:spLocks noGrp="1" noChangeArrowheads="1"/>
          </p:cNvSpPr>
          <p:nvPr>
            <p:ph type="body" idx="1"/>
          </p:nvPr>
        </p:nvSpPr>
        <p:spPr/>
        <p:txBody>
          <a:bodyPr rIns="228600"/>
          <a:lstStyle/>
          <a:p>
            <a:pPr>
              <a:spcBef>
                <a:spcPct val="35000"/>
              </a:spcBef>
            </a:pPr>
            <a:r>
              <a:rPr lang="en-US" altLang="en-US" dirty="0"/>
              <a:t>Pregnancies lasting longer than 41 weeks</a:t>
            </a:r>
          </a:p>
          <a:p>
            <a:pPr>
              <a:spcBef>
                <a:spcPct val="35000"/>
              </a:spcBef>
            </a:pPr>
            <a:r>
              <a:rPr lang="en-US" altLang="en-US" dirty="0"/>
              <a:t>Fetuses can be larger, sometimes weighing 10 lb or more.</a:t>
            </a:r>
          </a:p>
          <a:p>
            <a:pPr>
              <a:spcBef>
                <a:spcPct val="35000"/>
              </a:spcBef>
            </a:pPr>
            <a:r>
              <a:rPr lang="en-US" altLang="en-US" dirty="0"/>
              <a:t>Can lead to problems with the woman and fetus</a:t>
            </a:r>
          </a:p>
          <a:p>
            <a:pPr lvl="1">
              <a:spcBef>
                <a:spcPct val="35000"/>
              </a:spcBef>
            </a:pPr>
            <a:r>
              <a:rPr lang="en-US" altLang="en-US" dirty="0"/>
              <a:t>A more difficult labor and delivery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a:lnSpc>
                <a:spcPct val="85000"/>
              </a:lnSpc>
              <a:defRPr/>
            </a:pPr>
            <a:r>
              <a:rPr lang="en-US" dirty="0">
                <a:cs typeface="+mj-cs"/>
              </a:rPr>
              <a:t>Postterm Pregnancy </a:t>
            </a:r>
            <a:r>
              <a:rPr lang="en-US" sz="2000" b="0" dirty="0">
                <a:cs typeface="+mj-cs"/>
              </a:rPr>
              <a:t>(2 of 2)</a:t>
            </a:r>
          </a:p>
        </p:txBody>
      </p:sp>
      <p:sp>
        <p:nvSpPr>
          <p:cNvPr id="130051" name="Rectangle 3"/>
          <p:cNvSpPr>
            <a:spLocks noGrp="1" noChangeArrowheads="1"/>
          </p:cNvSpPr>
          <p:nvPr>
            <p:ph type="body" idx="1"/>
          </p:nvPr>
        </p:nvSpPr>
        <p:spPr/>
        <p:txBody>
          <a:bodyPr rIns="228600"/>
          <a:lstStyle/>
          <a:p>
            <a:pPr>
              <a:spcBef>
                <a:spcPct val="35000"/>
              </a:spcBef>
            </a:pPr>
            <a:r>
              <a:rPr lang="en-US" altLang="en-US" dirty="0"/>
              <a:t>Problems (cont’d):</a:t>
            </a:r>
          </a:p>
          <a:p>
            <a:pPr lvl="1">
              <a:spcBef>
                <a:spcPct val="35000"/>
              </a:spcBef>
            </a:pPr>
            <a:r>
              <a:rPr lang="en-US" altLang="en-US" dirty="0"/>
              <a:t>Increased chance of injury to the fetus</a:t>
            </a:r>
          </a:p>
          <a:p>
            <a:pPr lvl="1">
              <a:spcBef>
                <a:spcPct val="35000"/>
              </a:spcBef>
            </a:pPr>
            <a:r>
              <a:rPr lang="en-US" altLang="en-US" dirty="0"/>
              <a:t>Increased likelihood of cesarean section</a:t>
            </a:r>
          </a:p>
          <a:p>
            <a:pPr lvl="1">
              <a:spcBef>
                <a:spcPct val="35000"/>
              </a:spcBef>
            </a:pPr>
            <a:r>
              <a:rPr lang="en-US" altLang="en-US" dirty="0"/>
              <a:t>Woman is at risk for perineal tears and infection.</a:t>
            </a:r>
          </a:p>
          <a:p>
            <a:pPr lvl="1">
              <a:spcBef>
                <a:spcPct val="35000"/>
              </a:spcBef>
            </a:pPr>
            <a:r>
              <a:rPr lang="en-US" altLang="en-US" dirty="0"/>
              <a:t>Postterm newborns have increased risks of meconium aspirations, infection, and being stillborn.</a:t>
            </a:r>
          </a:p>
          <a:p>
            <a:pPr lvl="1">
              <a:spcBef>
                <a:spcPct val="35000"/>
              </a:spcBef>
            </a:pPr>
            <a:r>
              <a:rPr lang="en-US" altLang="en-US" dirty="0"/>
              <a:t>Newborns may not have developed normally.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a:lnSpc>
                <a:spcPct val="85000"/>
              </a:lnSpc>
              <a:defRPr/>
            </a:pPr>
            <a:r>
              <a:rPr lang="en-US" dirty="0">
                <a:cs typeface="+mj-cs"/>
              </a:rPr>
              <a:t>Fetal Demise</a:t>
            </a:r>
          </a:p>
        </p:txBody>
      </p:sp>
      <p:sp>
        <p:nvSpPr>
          <p:cNvPr id="131075" name="Rectangle 3"/>
          <p:cNvSpPr>
            <a:spLocks noGrp="1" noChangeArrowheads="1"/>
          </p:cNvSpPr>
          <p:nvPr>
            <p:ph type="body" idx="1"/>
          </p:nvPr>
        </p:nvSpPr>
        <p:spPr/>
        <p:txBody>
          <a:bodyPr rIns="228600"/>
          <a:lstStyle/>
          <a:p>
            <a:pPr>
              <a:spcBef>
                <a:spcPct val="35000"/>
              </a:spcBef>
            </a:pPr>
            <a:r>
              <a:rPr lang="en-US" altLang="en-US" dirty="0"/>
              <a:t>You may deliver a fetus who died in the woman’s uterus before labor.</a:t>
            </a:r>
          </a:p>
          <a:p>
            <a:pPr lvl="1">
              <a:spcBef>
                <a:spcPct val="35000"/>
              </a:spcBef>
            </a:pPr>
            <a:r>
              <a:rPr lang="en-US" altLang="en-US" dirty="0"/>
              <a:t>Onset of labor may be premature, but labor will progress normally in most cases.</a:t>
            </a:r>
          </a:p>
          <a:p>
            <a:pPr lvl="1">
              <a:spcBef>
                <a:spcPct val="35000"/>
              </a:spcBef>
            </a:pPr>
            <a:r>
              <a:rPr lang="en-US" altLang="en-US" dirty="0"/>
              <a:t>If an intrauterine infection caused the demise, you may note a foul odor.</a:t>
            </a:r>
          </a:p>
          <a:p>
            <a:pPr lvl="1">
              <a:spcBef>
                <a:spcPct val="35000"/>
              </a:spcBef>
            </a:pPr>
            <a:r>
              <a:rPr lang="en-US" altLang="en-US" dirty="0"/>
              <a:t>Do not attempt to resuscitate an obviously dead neonate.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itle 1"/>
          <p:cNvSpPr>
            <a:spLocks noGrp="1"/>
          </p:cNvSpPr>
          <p:nvPr>
            <p:ph type="title"/>
          </p:nvPr>
        </p:nvSpPr>
        <p:spPr/>
        <p:txBody>
          <a:bodyPr/>
          <a:lstStyle/>
          <a:p>
            <a:pPr>
              <a:lnSpc>
                <a:spcPct val="85000"/>
              </a:lnSpc>
              <a:defRPr/>
            </a:pPr>
            <a:r>
              <a:rPr lang="en-US" dirty="0">
                <a:cs typeface="+mj-cs"/>
              </a:rPr>
              <a:t>Postpartum Complications </a:t>
            </a:r>
            <a:r>
              <a:rPr lang="en-US" sz="2000" b="0" dirty="0">
                <a:cs typeface="+mj-cs"/>
              </a:rPr>
              <a:t>(1 of 3)</a:t>
            </a:r>
          </a:p>
        </p:txBody>
      </p:sp>
      <p:sp>
        <p:nvSpPr>
          <p:cNvPr id="134147" name="Content Placeholder 2"/>
          <p:cNvSpPr>
            <a:spLocks noGrp="1"/>
          </p:cNvSpPr>
          <p:nvPr>
            <p:ph type="body" idx="1"/>
          </p:nvPr>
        </p:nvSpPr>
        <p:spPr/>
        <p:txBody>
          <a:bodyPr rIns="228600"/>
          <a:lstStyle/>
          <a:p>
            <a:pPr>
              <a:spcBef>
                <a:spcPct val="35000"/>
              </a:spcBef>
            </a:pPr>
            <a:r>
              <a:rPr lang="en-US" altLang="en-US" dirty="0"/>
              <a:t>If bleeding continues after delivery of the placenta:</a:t>
            </a:r>
          </a:p>
          <a:p>
            <a:pPr lvl="1">
              <a:spcBef>
                <a:spcPct val="35000"/>
              </a:spcBef>
            </a:pPr>
            <a:r>
              <a:rPr lang="en-US" altLang="en-US" dirty="0"/>
              <a:t>Continue to massage the uterus.</a:t>
            </a:r>
          </a:p>
          <a:p>
            <a:pPr lvl="1">
              <a:spcBef>
                <a:spcPct val="35000"/>
              </a:spcBef>
            </a:pPr>
            <a:r>
              <a:rPr lang="en-US" altLang="en-US" dirty="0"/>
              <a:t>Check your technique and hand placement if bleeding continues.</a:t>
            </a:r>
          </a:p>
          <a:p>
            <a:pPr lvl="1">
              <a:spcBef>
                <a:spcPct val="35000"/>
              </a:spcBef>
            </a:pPr>
            <a:r>
              <a:rPr lang="en-US" altLang="en-US" dirty="0"/>
              <a:t>Excessive bleeding is usually caused by the uterine muscles not fully contracting.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a:lnSpc>
                <a:spcPct val="85000"/>
              </a:lnSpc>
              <a:defRPr/>
            </a:pPr>
            <a:r>
              <a:rPr lang="en-US" dirty="0">
                <a:cs typeface="+mj-cs"/>
              </a:rPr>
              <a:t>Postpartum Complications </a:t>
            </a:r>
            <a:r>
              <a:rPr lang="en-US" sz="2000" b="0" dirty="0">
                <a:cs typeface="+mj-cs"/>
              </a:rPr>
              <a:t>(2 of 3)</a:t>
            </a:r>
          </a:p>
        </p:txBody>
      </p:sp>
      <p:sp>
        <p:nvSpPr>
          <p:cNvPr id="135171" name="Rectangle 3"/>
          <p:cNvSpPr>
            <a:spLocks noGrp="1" noChangeArrowheads="1"/>
          </p:cNvSpPr>
          <p:nvPr>
            <p:ph type="body" idx="1"/>
          </p:nvPr>
        </p:nvSpPr>
        <p:spPr/>
        <p:txBody>
          <a:bodyPr rIns="228600"/>
          <a:lstStyle/>
          <a:p>
            <a:pPr>
              <a:spcBef>
                <a:spcPct val="35000"/>
              </a:spcBef>
            </a:pPr>
            <a:r>
              <a:rPr lang="en-US" altLang="en-US" dirty="0"/>
              <a:t>Cover the vagina with a sterile pad.</a:t>
            </a:r>
          </a:p>
          <a:p>
            <a:pPr lvl="1">
              <a:spcBef>
                <a:spcPct val="35000"/>
              </a:spcBef>
            </a:pPr>
            <a:r>
              <a:rPr lang="en-US" altLang="en-US" dirty="0"/>
              <a:t>Change the pad as often as possible.</a:t>
            </a:r>
          </a:p>
          <a:p>
            <a:pPr lvl="1">
              <a:spcBef>
                <a:spcPct val="35000"/>
              </a:spcBef>
            </a:pPr>
            <a:r>
              <a:rPr lang="en-US" altLang="en-US" dirty="0"/>
              <a:t>Do not discard any blood-soaked pads.</a:t>
            </a:r>
          </a:p>
          <a:p>
            <a:pPr>
              <a:spcBef>
                <a:spcPct val="35000"/>
              </a:spcBef>
            </a:pPr>
            <a:r>
              <a:rPr lang="en-US" altLang="en-US" dirty="0"/>
              <a:t>Administer oxygen, monitor vital signs, and transport the patient immediately.</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pPr>
              <a:lnSpc>
                <a:spcPct val="85000"/>
              </a:lnSpc>
              <a:defRPr/>
            </a:pPr>
            <a:r>
              <a:rPr lang="en-US" dirty="0">
                <a:cs typeface="+mj-cs"/>
              </a:rPr>
              <a:t>Postpartum Complications </a:t>
            </a:r>
            <a:r>
              <a:rPr lang="en-US" sz="2000" b="0" dirty="0">
                <a:cs typeface="+mj-cs"/>
              </a:rPr>
              <a:t>(3 of 3)</a:t>
            </a:r>
          </a:p>
        </p:txBody>
      </p:sp>
      <p:sp>
        <p:nvSpPr>
          <p:cNvPr id="136195" name="Rectangle 3"/>
          <p:cNvSpPr>
            <a:spLocks noGrp="1" noChangeArrowheads="1"/>
          </p:cNvSpPr>
          <p:nvPr>
            <p:ph type="body" idx="1"/>
          </p:nvPr>
        </p:nvSpPr>
        <p:spPr/>
        <p:txBody>
          <a:bodyPr rIns="228600"/>
          <a:lstStyle/>
          <a:p>
            <a:pPr>
              <a:spcBef>
                <a:spcPct val="35000"/>
              </a:spcBef>
            </a:pPr>
            <a:r>
              <a:rPr lang="en-US" altLang="en-US" dirty="0"/>
              <a:t>Postpartum patients are at an increased risk of an embolism.</a:t>
            </a:r>
          </a:p>
          <a:p>
            <a:pPr lvl="1">
              <a:spcBef>
                <a:spcPct val="35000"/>
              </a:spcBef>
            </a:pPr>
            <a:r>
              <a:rPr lang="en-US" altLang="en-US" dirty="0"/>
              <a:t>Most commonly a pulmonary embolism</a:t>
            </a:r>
          </a:p>
          <a:p>
            <a:pPr lvl="1">
              <a:spcBef>
                <a:spcPct val="35000"/>
              </a:spcBef>
            </a:pPr>
            <a:r>
              <a:rPr lang="en-US" altLang="en-US" dirty="0"/>
              <a:t>Results from a clot that travels through the bloodstream and becomes lodged in the pulmonary circulation</a:t>
            </a:r>
          </a:p>
          <a:p>
            <a:pPr lvl="1">
              <a:spcBef>
                <a:spcPct val="35000"/>
              </a:spcBef>
            </a:pPr>
            <a:r>
              <a:rPr lang="en-US" altLang="en-US" dirty="0"/>
              <a:t>Consider when a woman complains of sudden difficulty breathing or shortness of breath following delivery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721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first stage of labor ends when:</a:t>
            </a:r>
          </a:p>
          <a:p>
            <a:pPr marL="1016000" lvl="1" indent="-444500">
              <a:spcBef>
                <a:spcPct val="35000"/>
              </a:spcBef>
              <a:buFontTx/>
              <a:buAutoNum type="alphaUcPeriod"/>
            </a:pPr>
            <a:r>
              <a:rPr lang="en-US" altLang="en-US" dirty="0"/>
              <a:t>the presenting part of the baby is visible.</a:t>
            </a:r>
          </a:p>
          <a:p>
            <a:pPr marL="1016000" lvl="1" indent="-444500">
              <a:spcBef>
                <a:spcPct val="35000"/>
              </a:spcBef>
              <a:buFontTx/>
              <a:buAutoNum type="alphaUcPeriod"/>
            </a:pPr>
            <a:r>
              <a:rPr lang="en-US" altLang="en-US" dirty="0"/>
              <a:t>contractions are less than 10 minutes apart.</a:t>
            </a:r>
          </a:p>
          <a:p>
            <a:pPr marL="1016000" lvl="1" indent="-444500">
              <a:spcBef>
                <a:spcPct val="35000"/>
              </a:spcBef>
              <a:buFontTx/>
              <a:buAutoNum type="alphaUcPeriod"/>
            </a:pPr>
            <a:r>
              <a:rPr lang="en-US" altLang="en-US" dirty="0"/>
              <a:t>the mother experiences her first contraction.  </a:t>
            </a:r>
          </a:p>
          <a:p>
            <a:pPr marL="1016000" lvl="1" indent="-444500">
              <a:spcBef>
                <a:spcPct val="35000"/>
              </a:spcBef>
              <a:buFontTx/>
              <a:buAutoNum type="alphaUcPeriod"/>
            </a:pPr>
            <a:r>
              <a:rPr lang="en-US" altLang="en-US" dirty="0"/>
              <a:t>the amniotic sac ruptures and labor pains begin.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824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The first stage of labor begins with the onset of contractions and ends when the cervix is fully dilated. However, since cervical dilation cannot be assessed in the field, the first stage of labor is considered over when the presenting part of the baby is visible at the vaginal opening (crowning).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926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first stage of labor ends when:</a:t>
            </a:r>
          </a:p>
          <a:p>
            <a:pPr marL="1016000" lvl="1" indent="-444500">
              <a:spcBef>
                <a:spcPct val="35000"/>
              </a:spcBef>
              <a:buFontTx/>
              <a:buAutoNum type="alphaUcPeriod"/>
            </a:pPr>
            <a:r>
              <a:rPr lang="en-US" altLang="en-US" dirty="0"/>
              <a:t>the presenting part of the baby is visible.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contractions are less than 10 minutes apart.</a:t>
            </a:r>
            <a:br>
              <a:rPr lang="en-US" altLang="en-US" dirty="0"/>
            </a:br>
            <a:r>
              <a:rPr lang="en-US" altLang="en-US" b="1" dirty="0"/>
              <a:t>Rationale: </a:t>
            </a:r>
            <a:r>
              <a:rPr lang="en-US" altLang="en-US" dirty="0">
                <a:solidFill>
                  <a:srgbClr val="F37021"/>
                </a:solidFill>
              </a:rPr>
              <a:t>True labor is when the frequency and intensity of contractions increase and is part of the first stage of labor.</a:t>
            </a:r>
          </a:p>
          <a:p>
            <a:pPr marL="1016000" lvl="1" indent="-444500">
              <a:spcBef>
                <a:spcPct val="35000"/>
              </a:spcBef>
              <a:buFontTx/>
              <a:buAutoNum type="alphaUcPeriod" startAt="3"/>
            </a:pPr>
            <a:r>
              <a:rPr lang="en-US" altLang="en-US" dirty="0"/>
              <a:t>the mother experiences her first contraction.  </a:t>
            </a:r>
            <a:br>
              <a:rPr lang="en-US" altLang="en-US" dirty="0"/>
            </a:br>
            <a:r>
              <a:rPr lang="en-US" altLang="en-US" b="1" dirty="0"/>
              <a:t>Rationale: </a:t>
            </a:r>
            <a:r>
              <a:rPr lang="en-US" altLang="en-US" dirty="0">
                <a:solidFill>
                  <a:srgbClr val="F37021"/>
                </a:solidFill>
              </a:rPr>
              <a:t>This is the beginning of the first stage of labor.</a:t>
            </a:r>
          </a:p>
          <a:p>
            <a:pPr marL="1016000" lvl="1" indent="-444500">
              <a:spcBef>
                <a:spcPct val="35000"/>
              </a:spcBef>
              <a:buFontTx/>
              <a:buAutoNum type="alphaUcPeriod" startAt="3"/>
            </a:pPr>
            <a:r>
              <a:rPr lang="en-US" altLang="en-US" dirty="0"/>
              <a:t>the amniotic sac ruptures and labor pains begin. </a:t>
            </a:r>
            <a:br>
              <a:rPr lang="en-US" altLang="en-US" dirty="0"/>
            </a:br>
            <a:r>
              <a:rPr lang="en-US" altLang="en-US" b="1" dirty="0"/>
              <a:t>Rationale: </a:t>
            </a:r>
            <a:r>
              <a:rPr lang="en-US" altLang="en-US" dirty="0">
                <a:solidFill>
                  <a:srgbClr val="F37021"/>
                </a:solidFill>
              </a:rPr>
              <a:t>This is considered to be a part of the first stage of labor.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1315" name="Rectangle 3"/>
          <p:cNvSpPr>
            <a:spLocks noGrp="1" noChangeArrowheads="1"/>
          </p:cNvSpPr>
          <p:nvPr>
            <p:ph type="body" idx="1"/>
          </p:nvPr>
        </p:nvSpPr>
        <p:spPr>
          <a:xfrm>
            <a:off x="925830" y="1490870"/>
            <a:ext cx="9843770" cy="4699047"/>
          </a:xfrm>
        </p:spPr>
        <p:txBody>
          <a:bodyPr rIns="228600"/>
          <a:lstStyle/>
          <a:p>
            <a:pPr marL="457200" indent="-457200">
              <a:spcBef>
                <a:spcPct val="35000"/>
              </a:spcBef>
              <a:buFontTx/>
              <a:buAutoNum type="arabicPeriod" startAt="2"/>
            </a:pPr>
            <a:r>
              <a:rPr lang="en-US" altLang="en-US" dirty="0"/>
              <a:t>A 23-year-old woman, who is 24 weeks pregnant with her first baby, complains of edema to her hands, a headache, and visual disturbances. When you assess her vital signs, you note that her blood pressure is 160/94 mm Hg. She is MOST likely experiencing:</a:t>
            </a:r>
          </a:p>
          <a:p>
            <a:pPr marL="1016000" lvl="1" indent="-444500">
              <a:spcBef>
                <a:spcPct val="20000"/>
              </a:spcBef>
              <a:buFontTx/>
              <a:buAutoNum type="alphaUcPeriod"/>
            </a:pPr>
            <a:r>
              <a:rPr lang="en-US" altLang="en-US" dirty="0"/>
              <a:t>eclampsia. </a:t>
            </a:r>
          </a:p>
          <a:p>
            <a:pPr marL="1016000" lvl="1" indent="-444500">
              <a:spcBef>
                <a:spcPct val="20000"/>
              </a:spcBef>
              <a:buFontTx/>
              <a:buAutoNum type="alphaUcPeriod"/>
            </a:pPr>
            <a:r>
              <a:rPr lang="en-US" altLang="en-US" dirty="0"/>
              <a:t>preeclampsia. </a:t>
            </a:r>
          </a:p>
          <a:p>
            <a:pPr marL="1016000" lvl="1" indent="-444500">
              <a:spcBef>
                <a:spcPct val="20000"/>
              </a:spcBef>
              <a:buFontTx/>
              <a:buAutoNum type="alphaUcPeriod"/>
            </a:pPr>
            <a:r>
              <a:rPr lang="en-US" altLang="en-US" dirty="0"/>
              <a:t>a hypertensive crisis. </a:t>
            </a:r>
          </a:p>
          <a:p>
            <a:pPr marL="1016000" lvl="1" indent="-444500">
              <a:spcBef>
                <a:spcPct val="20000"/>
              </a:spcBef>
              <a:buFontTx/>
              <a:buAutoNum type="alphaUcPeriod"/>
            </a:pPr>
            <a:r>
              <a:rPr lang="en-US" altLang="en-US" dirty="0"/>
              <a:t>chronic water retention.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(4 of 9)</a:t>
            </a:r>
            <a:endParaRPr lang="en-US" dirty="0"/>
          </a:p>
        </p:txBody>
      </p:sp>
      <p:sp>
        <p:nvSpPr>
          <p:cNvPr id="2" name="Rectangle 1"/>
          <p:cNvSpPr/>
          <p:nvPr/>
        </p:nvSpPr>
        <p:spPr>
          <a:xfrm>
            <a:off x="3335338" y="5338708"/>
            <a:ext cx="5694362" cy="369332"/>
          </a:xfrm>
          <a:prstGeom prst="rect">
            <a:avLst/>
          </a:prstGeom>
        </p:spPr>
        <p:txBody>
          <a:bodyPr wrap="square">
            <a:spAutoFit/>
          </a:bodyPr>
          <a:lstStyle/>
          <a:p>
            <a:r>
              <a:rPr lang="en-US" b="1" dirty="0"/>
              <a:t>FIGURE 34-1 </a:t>
            </a:r>
            <a:r>
              <a:rPr lang="en-US" dirty="0"/>
              <a:t>Anatomic structures of the pregnant woman.</a:t>
            </a:r>
          </a:p>
        </p:txBody>
      </p:sp>
      <p:sp>
        <p:nvSpPr>
          <p:cNvPr id="4" name="Rectangle 3"/>
          <p:cNvSpPr/>
          <p:nvPr/>
        </p:nvSpPr>
        <p:spPr>
          <a:xfrm>
            <a:off x="3335338" y="567874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Uterus is an elongated oval with the fetus inside. The fetus is lying with head in downward position, facing the cervix. The anterior portion of the uterus is labeled fundus, and the placenta is located in the fundus. Amniotic fluid surrounds the fetus. The sacrum at the base of the spine, and the rectum lie behind the vagina. The urinary bladder and pubic symphysis lie below the uterus.&#10;" title="A diagram of the sagittal view of the abdomen of a pregnant woman with anatomic structure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88" y="1674868"/>
            <a:ext cx="4494212" cy="3663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233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Preeclampsia—also called pregnancy-induced hypertension—usually develops after the 20th week of gestation and most commonly affects primigravida (first pregnancy) patients. It is characterized by a headache, visual disturbances, edema of the hands and feet, anxiety, and high blood pressure. Preeclampsia can lead to eclampsia, a life-threatening condition that is characterized by 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3363" name="Rectangle 3"/>
          <p:cNvSpPr>
            <a:spLocks noGrp="1" noChangeArrowheads="1"/>
          </p:cNvSpPr>
          <p:nvPr>
            <p:ph type="body" idx="1"/>
          </p:nvPr>
        </p:nvSpPr>
        <p:spPr>
          <a:xfrm>
            <a:off x="925830" y="1490870"/>
            <a:ext cx="9881870" cy="4699047"/>
          </a:xfrm>
        </p:spPr>
        <p:txBody>
          <a:bodyPr rIns="228600"/>
          <a:lstStyle/>
          <a:p>
            <a:pPr marL="457200" indent="-457200">
              <a:spcBef>
                <a:spcPct val="35000"/>
              </a:spcBef>
              <a:buFontTx/>
              <a:buAutoNum type="arabicPeriod" startAt="2"/>
            </a:pPr>
            <a:r>
              <a:rPr lang="en-US" altLang="en-US" dirty="0"/>
              <a:t>A 23-year-old woman, who is 24 weeks pregnant with her first baby, complains of edema to her hands, a headache, and visual disturbances. When you assess her vital signs, you note that her blood pressure is 160/94 mm Hg. She is MOST likely experiencing:</a:t>
            </a:r>
          </a:p>
          <a:p>
            <a:pPr marL="1016000" lvl="1" indent="-444500">
              <a:spcBef>
                <a:spcPct val="35000"/>
              </a:spcBef>
              <a:buFontTx/>
              <a:buAutoNum type="alphaUcPeriod"/>
            </a:pPr>
            <a:r>
              <a:rPr lang="en-US" altLang="en-US" dirty="0"/>
              <a:t>eclampsia. </a:t>
            </a:r>
            <a:br>
              <a:rPr lang="en-US" altLang="en-US" dirty="0"/>
            </a:br>
            <a:r>
              <a:rPr lang="en-US" altLang="en-US" b="1" dirty="0"/>
              <a:t>Rationale: </a:t>
            </a:r>
            <a:r>
              <a:rPr lang="en-US" altLang="en-US" dirty="0">
                <a:solidFill>
                  <a:srgbClr val="F37021"/>
                </a:solidFill>
              </a:rPr>
              <a:t>Eclampsia is a seizure that results from severe hypertension.</a:t>
            </a:r>
          </a:p>
          <a:p>
            <a:pPr marL="1016000" lvl="1" indent="-444500">
              <a:spcBef>
                <a:spcPct val="35000"/>
              </a:spcBef>
              <a:buFontTx/>
              <a:buAutoNum type="alphaUcPeriod"/>
            </a:pPr>
            <a:r>
              <a:rPr lang="en-US" altLang="en-US" dirty="0"/>
              <a:t>preeclampsia.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hypertensive crisis. </a:t>
            </a:r>
            <a:br>
              <a:rPr lang="en-US" altLang="en-US" dirty="0"/>
            </a:br>
            <a:r>
              <a:rPr lang="en-US" altLang="en-US" b="1" dirty="0"/>
              <a:t>Rationale: </a:t>
            </a:r>
            <a:r>
              <a:rPr lang="en-US" altLang="en-US" dirty="0">
                <a:solidFill>
                  <a:srgbClr val="F37021"/>
                </a:solidFill>
              </a:rPr>
              <a:t>This is a severe, sudden increase in blood pressure, typically greater than 110 diastolic, that can lead to a stroke.</a:t>
            </a:r>
          </a:p>
          <a:p>
            <a:pPr marL="1016000" lvl="1" indent="-444500">
              <a:spcBef>
                <a:spcPct val="35000"/>
              </a:spcBef>
              <a:buFontTx/>
              <a:buAutoNum type="alphaUcPeriod" startAt="3"/>
            </a:pPr>
            <a:r>
              <a:rPr lang="en-US" altLang="en-US" dirty="0"/>
              <a:t>chronic water retention. </a:t>
            </a:r>
            <a:br>
              <a:rPr lang="en-US" altLang="en-US" dirty="0"/>
            </a:br>
            <a:r>
              <a:rPr lang="en-US" altLang="en-US" b="1" dirty="0"/>
              <a:t>Rationale: </a:t>
            </a:r>
            <a:r>
              <a:rPr lang="en-US" altLang="en-US" dirty="0">
                <a:solidFill>
                  <a:srgbClr val="F37021"/>
                </a:solidFill>
              </a:rPr>
              <a:t>This is fluid imbalance usually caused by too much sodium in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5411"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You are transporting a woman who is 8 months’ pregnant. To prevent supine hypotensive syndrome, how should you position this patient?</a:t>
            </a:r>
          </a:p>
          <a:p>
            <a:pPr marL="1016000" lvl="1" indent="-444500">
              <a:spcBef>
                <a:spcPct val="35000"/>
              </a:spcBef>
              <a:buFontTx/>
              <a:buAutoNum type="alphaUcPeriod"/>
            </a:pPr>
            <a:r>
              <a:rPr lang="en-US" altLang="en-US" dirty="0"/>
              <a:t>On her right side</a:t>
            </a:r>
          </a:p>
          <a:p>
            <a:pPr marL="1016000" lvl="1" indent="-444500">
              <a:spcBef>
                <a:spcPct val="35000"/>
              </a:spcBef>
              <a:buFontTx/>
              <a:buAutoNum type="alphaUcPeriod"/>
            </a:pPr>
            <a:r>
              <a:rPr lang="en-US" altLang="en-US" dirty="0"/>
              <a:t>Supine</a:t>
            </a:r>
          </a:p>
          <a:p>
            <a:pPr marL="1016000" lvl="1" indent="-444500">
              <a:spcBef>
                <a:spcPct val="35000"/>
              </a:spcBef>
              <a:buFontTx/>
              <a:buAutoNum type="alphaUcPeriod"/>
            </a:pPr>
            <a:r>
              <a:rPr lang="en-US" altLang="en-US" dirty="0"/>
              <a:t>Semi-Fowler</a:t>
            </a:r>
          </a:p>
          <a:p>
            <a:pPr marL="1016000" lvl="1" indent="-444500">
              <a:spcBef>
                <a:spcPct val="35000"/>
              </a:spcBef>
              <a:buFontTx/>
              <a:buAutoNum type="alphaUcPeriod"/>
            </a:pPr>
            <a:r>
              <a:rPr lang="en-US" altLang="en-US" dirty="0"/>
              <a:t>On her left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643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To prevent supine hypotensive syndrome, the patient must be positioned on her left side. This stops the weight of the fetus from compressing the inferior vena cava, which can cause low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745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You are transporting a woman who is 8 months’ pregnant. To prevent supine hypotensive syndrome, how should you position this patient?</a:t>
            </a:r>
          </a:p>
          <a:p>
            <a:pPr marL="1016000" lvl="1" indent="-444500">
              <a:spcBef>
                <a:spcPct val="35000"/>
              </a:spcBef>
              <a:buFontTx/>
              <a:buAutoNum type="alphaUcPeriod"/>
            </a:pPr>
            <a:r>
              <a:rPr lang="en-US" altLang="en-US" dirty="0"/>
              <a:t>On her right side</a:t>
            </a:r>
            <a:br>
              <a:rPr lang="en-US" altLang="en-US" dirty="0"/>
            </a:br>
            <a:r>
              <a:rPr lang="en-US" altLang="en-US" b="1" dirty="0"/>
              <a:t>Rationale: </a:t>
            </a:r>
            <a:r>
              <a:rPr lang="en-US" altLang="en-US" dirty="0">
                <a:solidFill>
                  <a:srgbClr val="F37021"/>
                </a:solidFill>
              </a:rPr>
              <a:t>The patient should be transported on her left side.</a:t>
            </a:r>
          </a:p>
          <a:p>
            <a:pPr marL="1016000" lvl="1" indent="-444500">
              <a:spcBef>
                <a:spcPct val="35000"/>
              </a:spcBef>
              <a:buFontTx/>
              <a:buAutoNum type="alphaUcPeriod"/>
            </a:pPr>
            <a:r>
              <a:rPr lang="en-US" altLang="en-US" dirty="0"/>
              <a:t>Supine</a:t>
            </a:r>
            <a:br>
              <a:rPr lang="en-US" altLang="en-US" dirty="0"/>
            </a:br>
            <a:r>
              <a:rPr lang="en-US" altLang="en-US" b="1" dirty="0"/>
              <a:t>Rationale: </a:t>
            </a:r>
            <a:r>
              <a:rPr lang="en-US" altLang="en-US" dirty="0">
                <a:solidFill>
                  <a:srgbClr val="F37021"/>
                </a:solidFill>
              </a:rPr>
              <a:t>Lying the patient supine will cause hypotension.</a:t>
            </a:r>
          </a:p>
          <a:p>
            <a:pPr marL="1016000" lvl="1" indent="-444500">
              <a:spcBef>
                <a:spcPct val="35000"/>
              </a:spcBef>
              <a:buFontTx/>
              <a:buAutoNum type="alphaUcPeriod" startAt="3"/>
            </a:pPr>
            <a:r>
              <a:rPr lang="en-US" altLang="en-US" dirty="0"/>
              <a:t>Semi-Fowler</a:t>
            </a:r>
            <a:br>
              <a:rPr lang="en-US" altLang="en-US" dirty="0"/>
            </a:br>
            <a:r>
              <a:rPr lang="en-US" altLang="en-US" b="1" dirty="0"/>
              <a:t>Rationale: </a:t>
            </a:r>
            <a:r>
              <a:rPr lang="en-US" altLang="en-US" dirty="0">
                <a:solidFill>
                  <a:srgbClr val="F37021"/>
                </a:solidFill>
              </a:rPr>
              <a:t>The patient should be transported on her left side.</a:t>
            </a:r>
          </a:p>
          <a:p>
            <a:pPr marL="1016000" lvl="1" indent="-444500">
              <a:spcBef>
                <a:spcPct val="35000"/>
              </a:spcBef>
              <a:buFontTx/>
              <a:buAutoNum type="alphaUcPeriod" startAt="3"/>
            </a:pPr>
            <a:r>
              <a:rPr lang="en-US" altLang="en-US" dirty="0"/>
              <a:t>On her left side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950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Immediately after delivery of the infant’s head, you should:</a:t>
            </a:r>
          </a:p>
          <a:p>
            <a:pPr marL="1016000" lvl="1" indent="-444500">
              <a:spcBef>
                <a:spcPct val="35000"/>
              </a:spcBef>
              <a:buFontTx/>
              <a:buAutoNum type="alphaUcPeriod"/>
            </a:pPr>
            <a:r>
              <a:rPr lang="en-US" altLang="en-US" dirty="0"/>
              <a:t>suction the baby’s mouth and then nose.</a:t>
            </a:r>
          </a:p>
          <a:p>
            <a:pPr marL="1016000" lvl="1" indent="-444500">
              <a:spcBef>
                <a:spcPct val="35000"/>
              </a:spcBef>
              <a:buFontTx/>
              <a:buAutoNum type="alphaUcPeriod"/>
            </a:pPr>
            <a:r>
              <a:rPr lang="en-US" altLang="en-US" dirty="0"/>
              <a:t>suction the baby’s nose and then mouth.</a:t>
            </a:r>
          </a:p>
          <a:p>
            <a:pPr marL="1016000" lvl="1" indent="-444500">
              <a:spcBef>
                <a:spcPct val="35000"/>
              </a:spcBef>
              <a:buFontTx/>
              <a:buAutoNum type="alphaUcPeriod"/>
            </a:pPr>
            <a:r>
              <a:rPr lang="en-US" altLang="en-US" dirty="0"/>
              <a:t>assess the baby’s breathing effort and skin color. </a:t>
            </a:r>
          </a:p>
          <a:p>
            <a:pPr marL="1016000" lvl="1" indent="-444500">
              <a:spcBef>
                <a:spcPct val="35000"/>
              </a:spcBef>
              <a:buFontTx/>
              <a:buAutoNum type="alphaUcPeriod"/>
            </a:pPr>
            <a:r>
              <a:rPr lang="en-US" altLang="en-US" dirty="0"/>
              <a:t>check the position of the umbilical cord.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053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Immediately following delivery of the infant’s head, you should check the position of the umbilical cord to make sure it is not wrapped around the baby’s neck (nuchal cord). If a nuchal cord is not present, suction the infant’s mouth and nose.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155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Immediately after delivery of the infant’s head, you should:</a:t>
            </a:r>
          </a:p>
          <a:p>
            <a:pPr marL="1016000" lvl="1" indent="-444500">
              <a:spcBef>
                <a:spcPct val="35000"/>
              </a:spcBef>
              <a:buFontTx/>
              <a:buAutoNum type="alphaUcPeriod"/>
            </a:pPr>
            <a:r>
              <a:rPr lang="en-US" altLang="en-US" dirty="0"/>
              <a:t>suction the baby’s mouth and then nose.</a:t>
            </a:r>
            <a:br>
              <a:rPr lang="en-US" altLang="en-US" dirty="0"/>
            </a:br>
            <a:r>
              <a:rPr lang="en-US" altLang="en-US" b="1" dirty="0"/>
              <a:t>Rationale: </a:t>
            </a:r>
            <a:r>
              <a:rPr lang="en-US" altLang="en-US" dirty="0">
                <a:solidFill>
                  <a:srgbClr val="F37021"/>
                </a:solidFill>
              </a:rPr>
              <a:t>After EMS has confirmed that the cord is not around the infant’s head, this should be performed.</a:t>
            </a:r>
          </a:p>
          <a:p>
            <a:pPr marL="1016000" lvl="1" indent="-444500">
              <a:spcBef>
                <a:spcPct val="35000"/>
              </a:spcBef>
              <a:buFontTx/>
              <a:buAutoNum type="alphaUcPeriod"/>
            </a:pPr>
            <a:r>
              <a:rPr lang="en-US" altLang="en-US" dirty="0"/>
              <a:t>suction the baby’s nose and then mouth.</a:t>
            </a:r>
            <a:br>
              <a:rPr lang="en-US" altLang="en-US" dirty="0"/>
            </a:br>
            <a:r>
              <a:rPr lang="en-US" altLang="en-US" b="1" dirty="0"/>
              <a:t>Rationale: </a:t>
            </a:r>
            <a:r>
              <a:rPr lang="en-US" altLang="en-US" dirty="0">
                <a:solidFill>
                  <a:srgbClr val="F37021"/>
                </a:solidFill>
              </a:rPr>
              <a:t>After EMS has confirmed that the cord is not around the infant’s head, suctioning of the mouth and then the nose should be performed.</a:t>
            </a:r>
          </a:p>
          <a:p>
            <a:pPr marL="1016000" lvl="1" indent="-444500">
              <a:spcBef>
                <a:spcPct val="35000"/>
              </a:spcBef>
              <a:buFontTx/>
              <a:buAutoNum type="alphaUcPeriod" startAt="3"/>
            </a:pPr>
            <a:r>
              <a:rPr lang="en-US" altLang="en-US" dirty="0"/>
              <a:t>assess the baby’s breathing effort and skin color. </a:t>
            </a:r>
            <a:br>
              <a:rPr lang="en-US" altLang="en-US" dirty="0"/>
            </a:br>
            <a:r>
              <a:rPr lang="en-US" altLang="en-US" b="1" dirty="0"/>
              <a:t>Rationale: </a:t>
            </a:r>
            <a:r>
              <a:rPr lang="en-US" altLang="en-US" dirty="0">
                <a:solidFill>
                  <a:srgbClr val="F37021"/>
                </a:solidFill>
              </a:rPr>
              <a:t>This cannot be performed until the entire infant has been delivered completely.</a:t>
            </a:r>
          </a:p>
          <a:p>
            <a:pPr marL="1016000" lvl="1" indent="-444500">
              <a:spcBef>
                <a:spcPct val="35000"/>
              </a:spcBef>
              <a:buFontTx/>
              <a:buAutoNum type="alphaUcPeriod" startAt="3"/>
            </a:pPr>
            <a:r>
              <a:rPr lang="en-US" altLang="en-US" dirty="0"/>
              <a:t>check the position of the umbilical cord.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3603"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Upon delivery of the baby’s head, you note that the umbilical cord is wrapped around its neck. You should: </a:t>
            </a:r>
          </a:p>
          <a:p>
            <a:pPr marL="1016000" lvl="1" indent="-444500">
              <a:spcBef>
                <a:spcPct val="35000"/>
              </a:spcBef>
              <a:buFontTx/>
              <a:buAutoNum type="alphaUcPeriod"/>
            </a:pPr>
            <a:r>
              <a:rPr lang="en-US" altLang="en-US" dirty="0"/>
              <a:t>immediately clamp and cut the cord.</a:t>
            </a:r>
          </a:p>
          <a:p>
            <a:pPr marL="1016000" lvl="1" indent="-444500">
              <a:spcBef>
                <a:spcPct val="35000"/>
              </a:spcBef>
              <a:buFontTx/>
              <a:buAutoNum type="alphaUcPeriod"/>
            </a:pPr>
            <a:r>
              <a:rPr lang="en-US" altLang="en-US" dirty="0"/>
              <a:t>make one attempt to slide the cord over the head. </a:t>
            </a:r>
          </a:p>
          <a:p>
            <a:pPr marL="1016000" lvl="1" indent="-444500">
              <a:spcBef>
                <a:spcPct val="35000"/>
              </a:spcBef>
              <a:buFontTx/>
              <a:buAutoNum type="alphaUcPeriod"/>
            </a:pPr>
            <a:r>
              <a:rPr lang="en-US" altLang="en-US" dirty="0"/>
              <a:t>keep the cord moist and transport as soon as possible. </a:t>
            </a:r>
          </a:p>
          <a:p>
            <a:pPr marL="1016000" lvl="1" indent="-444500">
              <a:spcBef>
                <a:spcPct val="35000"/>
              </a:spcBef>
              <a:buFontTx/>
              <a:buAutoNum type="alphaUcPeriod"/>
            </a:pPr>
            <a:r>
              <a:rPr lang="en-US" altLang="en-US" dirty="0"/>
              <a:t>give the mother high-flow oxygen and transport rapidly.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4627"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If the umbilical cord is wrapped around the baby’s neck (nuchal cord), you should make one attempt to gently remove the cord from around the baby’s neck. If this is not possible, the cord should be clamped and cut. Keep the cord moist, administer high-flow oxygen to the mother, and transport at once.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rIns="228600"/>
          <a:lstStyle/>
          <a:p>
            <a:pPr>
              <a:spcBef>
                <a:spcPct val="35000"/>
              </a:spcBef>
            </a:pPr>
            <a:r>
              <a:rPr lang="en-US" altLang="en-US" dirty="0"/>
              <a:t>The vagina is the outermost cavity of the female reproductive system and forms the lower part of the birth canal.</a:t>
            </a:r>
          </a:p>
          <a:p>
            <a:pPr lvl="1">
              <a:spcBef>
                <a:spcPct val="35000"/>
              </a:spcBef>
            </a:pPr>
            <a:r>
              <a:rPr lang="en-US" altLang="en-US" dirty="0"/>
              <a:t>Completes the passageway from the uterus to the outside world</a:t>
            </a:r>
          </a:p>
          <a:p>
            <a:pPr lvl="1">
              <a:spcBef>
                <a:spcPct val="35000"/>
              </a:spcBef>
            </a:pPr>
            <a:r>
              <a:rPr lang="en-US" altLang="en-US" dirty="0"/>
              <a:t>The perineum is the area of skin between the vagina and the anus.</a:t>
            </a:r>
          </a:p>
        </p:txBody>
      </p:sp>
      <p:sp>
        <p:nvSpPr>
          <p:cNvPr id="2" name="Title 1"/>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(5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565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Upon delivery of the baby’s head, you note that the umbilical cord is wrapped around its neck. You should: </a:t>
            </a:r>
          </a:p>
          <a:p>
            <a:pPr marL="1016000" lvl="1" indent="-444500">
              <a:spcBef>
                <a:spcPts val="840"/>
              </a:spcBef>
              <a:buFontTx/>
              <a:buAutoNum type="alphaUcPeriod"/>
            </a:pPr>
            <a:r>
              <a:rPr lang="en-US" altLang="en-US" dirty="0"/>
              <a:t>immediately clamp and cut the cord.</a:t>
            </a:r>
            <a:br>
              <a:rPr lang="en-US" altLang="en-US" dirty="0"/>
            </a:br>
            <a:r>
              <a:rPr lang="en-US" altLang="en-US" b="1" dirty="0"/>
              <a:t>Rationale: </a:t>
            </a:r>
            <a:r>
              <a:rPr lang="en-US" altLang="en-US" dirty="0">
                <a:solidFill>
                  <a:srgbClr val="F37021"/>
                </a:solidFill>
              </a:rPr>
              <a:t>Do this only after an attempt is made to slide the cord over the infant’s head.</a:t>
            </a:r>
          </a:p>
          <a:p>
            <a:pPr marL="1016000" lvl="1" indent="-444500">
              <a:spcBef>
                <a:spcPts val="840"/>
              </a:spcBef>
              <a:buFontTx/>
              <a:buAutoNum type="alphaUcPeriod"/>
            </a:pPr>
            <a:r>
              <a:rPr lang="en-US" altLang="en-US" dirty="0"/>
              <a:t>make one attempt to slide the cord over the head. </a:t>
            </a:r>
            <a:br>
              <a:rPr lang="en-US" altLang="en-US" dirty="0"/>
            </a:br>
            <a:r>
              <a:rPr lang="en-US" altLang="en-US" b="1" dirty="0"/>
              <a:t>Rationale: </a:t>
            </a:r>
            <a:r>
              <a:rPr lang="en-US" altLang="en-US" dirty="0">
                <a:solidFill>
                  <a:srgbClr val="F37021"/>
                </a:solidFill>
              </a:rPr>
              <a:t>Correct answer</a:t>
            </a:r>
          </a:p>
          <a:p>
            <a:pPr marL="1016000" lvl="1" indent="-444500">
              <a:spcBef>
                <a:spcPts val="840"/>
              </a:spcBef>
              <a:buFontTx/>
              <a:buAutoNum type="alphaUcPeriod" startAt="3"/>
            </a:pPr>
            <a:r>
              <a:rPr lang="en-US" altLang="en-US" dirty="0"/>
              <a:t>keep the cord moist and transport as soon as possible. </a:t>
            </a:r>
            <a:br>
              <a:rPr lang="en-US" altLang="en-US" dirty="0"/>
            </a:br>
            <a:r>
              <a:rPr lang="en-US" altLang="en-US" b="1" dirty="0"/>
              <a:t>Rationale: </a:t>
            </a:r>
            <a:r>
              <a:rPr lang="en-US" altLang="en-US" dirty="0">
                <a:solidFill>
                  <a:srgbClr val="F37021"/>
                </a:solidFill>
              </a:rPr>
              <a:t>This is the treatment for deliveries where the cord presents and not the infant’s head.</a:t>
            </a:r>
          </a:p>
          <a:p>
            <a:pPr marL="1016000" lvl="1" indent="-444500">
              <a:spcBef>
                <a:spcPts val="840"/>
              </a:spcBef>
              <a:buFontTx/>
              <a:buAutoNum type="alphaUcPeriod" startAt="3"/>
            </a:pPr>
            <a:r>
              <a:rPr lang="en-US" altLang="en-US" dirty="0"/>
              <a:t>give the mother high-flow oxygen and transport rapidly. </a:t>
            </a:r>
            <a:br>
              <a:rPr lang="en-US" altLang="en-US" dirty="0"/>
            </a:br>
            <a:r>
              <a:rPr lang="en-US" altLang="en-US" b="1" dirty="0"/>
              <a:t>Rationale: </a:t>
            </a:r>
            <a:r>
              <a:rPr lang="en-US" altLang="en-US" dirty="0">
                <a:solidFill>
                  <a:srgbClr val="F37021"/>
                </a:solidFill>
              </a:rPr>
              <a:t>Do this only after an attempt to slide the cord over the infant’s 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7699"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The need for and extent of newborn resuscitation is based on:</a:t>
            </a:r>
          </a:p>
          <a:p>
            <a:pPr marL="1016000" lvl="1" indent="-444500">
              <a:spcBef>
                <a:spcPct val="35000"/>
              </a:spcBef>
              <a:buFontTx/>
              <a:buAutoNum type="alphaUcPeriod"/>
            </a:pPr>
            <a:r>
              <a:rPr lang="en-US" altLang="en-US" dirty="0"/>
              <a:t>the 1-minute Apgar score. </a:t>
            </a:r>
          </a:p>
          <a:p>
            <a:pPr marL="1016000" lvl="1" indent="-444500">
              <a:spcBef>
                <a:spcPct val="35000"/>
              </a:spcBef>
              <a:buFontTx/>
              <a:buAutoNum type="alphaUcPeriod"/>
            </a:pPr>
            <a:r>
              <a:rPr lang="en-US" altLang="en-US" dirty="0"/>
              <a:t>the gestational age of the newborn. </a:t>
            </a:r>
          </a:p>
          <a:p>
            <a:pPr marL="1016000" lvl="1" indent="-444500">
              <a:spcBef>
                <a:spcPct val="35000"/>
              </a:spcBef>
              <a:buFontTx/>
              <a:buAutoNum type="alphaUcPeriod"/>
            </a:pPr>
            <a:r>
              <a:rPr lang="en-US" altLang="en-US" dirty="0"/>
              <a:t>the newborn’s response to oxygen. </a:t>
            </a:r>
          </a:p>
          <a:p>
            <a:pPr marL="1016000" lvl="1" indent="-444500">
              <a:spcBef>
                <a:spcPct val="35000"/>
              </a:spcBef>
              <a:buFontTx/>
              <a:buAutoNum type="alphaUcPeriod"/>
            </a:pPr>
            <a:r>
              <a:rPr lang="en-US" altLang="en-US" dirty="0"/>
              <a:t>respiratory effort, heart rate, and color.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8723"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need for and extent of newborn resuscitation is based on respiratory effort, heart rate, and skin color. The Apgar score is </a:t>
            </a:r>
            <a:r>
              <a:rPr lang="en-US" altLang="en-US" i="1" dirty="0"/>
              <a:t>not</a:t>
            </a:r>
            <a:r>
              <a:rPr lang="en-US" altLang="en-US" dirty="0"/>
              <a:t> used to determine if resuscitation is needed; the first score is not assigned until the newborn is 1 minute of age. Resuscitation, if needed, should commence </a:t>
            </a:r>
            <a:r>
              <a:rPr lang="en-US" altLang="en-US" i="1" dirty="0"/>
              <a:t>immediately</a:t>
            </a:r>
            <a:r>
              <a:rPr lang="en-US" alt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974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The need for and extent of newborn resuscitation is based on:</a:t>
            </a:r>
          </a:p>
          <a:p>
            <a:pPr marL="1016000" lvl="1" indent="-444500">
              <a:spcBef>
                <a:spcPct val="35000"/>
              </a:spcBef>
              <a:buFontTx/>
              <a:buAutoNum type="alphaUcPeriod"/>
            </a:pPr>
            <a:r>
              <a:rPr lang="en-US" altLang="en-US" dirty="0"/>
              <a:t>the 1-minute Apgar score. </a:t>
            </a:r>
            <a:br>
              <a:rPr lang="en-US" altLang="en-US" dirty="0"/>
            </a:br>
            <a:r>
              <a:rPr lang="en-US" altLang="en-US" b="1" dirty="0"/>
              <a:t>Rationale: </a:t>
            </a:r>
            <a:r>
              <a:rPr lang="en-US" altLang="en-US" dirty="0">
                <a:solidFill>
                  <a:srgbClr val="F37021"/>
                </a:solidFill>
              </a:rPr>
              <a:t>The Apgar score is not used to determine if resuscitation is needed.</a:t>
            </a:r>
          </a:p>
          <a:p>
            <a:pPr marL="1016000" lvl="1" indent="-444500">
              <a:spcBef>
                <a:spcPct val="35000"/>
              </a:spcBef>
              <a:buFontTx/>
              <a:buAutoNum type="alphaUcPeriod"/>
            </a:pPr>
            <a:r>
              <a:rPr lang="en-US" altLang="en-US" dirty="0"/>
              <a:t>the gestational age of the newborn. </a:t>
            </a:r>
            <a:br>
              <a:rPr lang="en-US" altLang="en-US" dirty="0"/>
            </a:br>
            <a:r>
              <a:rPr lang="en-US" altLang="en-US" b="1" dirty="0"/>
              <a:t>Rationale: </a:t>
            </a:r>
            <a:r>
              <a:rPr lang="en-US" altLang="en-US" dirty="0">
                <a:solidFill>
                  <a:srgbClr val="F37021"/>
                </a:solidFill>
              </a:rPr>
              <a:t>A premature gestational age may indicate a greater risk for the infant, but does not indicate if resuscitation is required.</a:t>
            </a:r>
          </a:p>
          <a:p>
            <a:pPr marL="1016000" lvl="1" indent="-444500">
              <a:spcBef>
                <a:spcPct val="35000"/>
              </a:spcBef>
              <a:buFontTx/>
              <a:buAutoNum type="alphaUcPeriod" startAt="3"/>
            </a:pPr>
            <a:r>
              <a:rPr lang="en-US" altLang="en-US" dirty="0"/>
              <a:t>the newborn’s response to oxygen. </a:t>
            </a:r>
            <a:br>
              <a:rPr lang="en-US" altLang="en-US" dirty="0"/>
            </a:br>
            <a:r>
              <a:rPr lang="en-US" altLang="en-US" b="1" dirty="0"/>
              <a:t>Rationale: </a:t>
            </a:r>
            <a:r>
              <a:rPr lang="en-US" altLang="en-US" dirty="0">
                <a:solidFill>
                  <a:srgbClr val="F37021"/>
                </a:solidFill>
              </a:rPr>
              <a:t>Oxygen response is evaluated by respiratory rate, heart rate, and color.</a:t>
            </a:r>
          </a:p>
          <a:p>
            <a:pPr marL="1016000" lvl="1" indent="-444500">
              <a:spcBef>
                <a:spcPct val="35000"/>
              </a:spcBef>
              <a:buFontTx/>
              <a:buAutoNum type="alphaUcPeriod" startAt="3"/>
            </a:pPr>
            <a:r>
              <a:rPr lang="en-US" altLang="en-US" dirty="0"/>
              <a:t>respiratory effort, heart rate, and color.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1795"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The 1-minute Apgar score of a newborn reveals that the baby has a heart rate of 90 beats/min, a pink body but blue hands and feet, and rapid respirations. The baby cries when the soles of its feet are flicked and resists attempts to straighten its legs. You should assign an Apgar score of: </a:t>
            </a:r>
          </a:p>
          <a:p>
            <a:pPr marL="1016000" lvl="1" indent="-444500">
              <a:spcBef>
                <a:spcPct val="10000"/>
              </a:spcBef>
              <a:buFontTx/>
              <a:buAutoNum type="alphaUcPeriod"/>
            </a:pPr>
            <a:r>
              <a:rPr lang="en-US" altLang="en-US" dirty="0"/>
              <a:t>4.</a:t>
            </a:r>
          </a:p>
          <a:p>
            <a:pPr marL="1016000" lvl="1" indent="-444500">
              <a:spcBef>
                <a:spcPct val="10000"/>
              </a:spcBef>
              <a:buFontTx/>
              <a:buAutoNum type="alphaUcPeriod"/>
            </a:pPr>
            <a:r>
              <a:rPr lang="en-US" altLang="en-US" dirty="0"/>
              <a:t>6.</a:t>
            </a:r>
          </a:p>
          <a:p>
            <a:pPr marL="1016000" lvl="1" indent="-444500">
              <a:spcBef>
                <a:spcPct val="10000"/>
              </a:spcBef>
              <a:buFontTx/>
              <a:buAutoNum type="alphaUcPeriod"/>
            </a:pPr>
            <a:r>
              <a:rPr lang="en-US" altLang="en-US" dirty="0"/>
              <a:t>8.</a:t>
            </a:r>
          </a:p>
          <a:p>
            <a:pPr marL="1016000" lvl="1" indent="-444500">
              <a:spcBef>
                <a:spcPct val="10000"/>
              </a:spcBef>
              <a:buFontTx/>
              <a:buAutoNum type="alphaUcPeriod"/>
            </a:pPr>
            <a:r>
              <a:rPr lang="en-US" altLang="en-US" dirty="0"/>
              <a:t>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281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Apgar score, which is obtained at 1 and 5 minutes after birth, assigns a numeric value to the following five areas: appearance, pulse, grimace, activity, and respirations. A heart rate below 100 beats/min is assigned a 1; a pink body with blue hands and feet is a 1; rapid respirations is a 2; a strong cry in reaction to a painful stimulus is a 2; and resistance against an attempt to straighten the hips and knees is a 2. Added together, the Apgar score for this infant is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63843"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The 1-minute Apgar score of a newborn reveals that the baby has a heart rate of 90 beats/min, a pink body but blue hands and feet, and rapid respirations. The baby cries when the soles of its feet are flicked and resists attempts to straighten its legs. You should assign an Apgar score of: </a:t>
            </a:r>
          </a:p>
          <a:p>
            <a:pPr marL="1016000" lvl="1" indent="-444500">
              <a:spcBef>
                <a:spcPct val="35000"/>
              </a:spcBef>
              <a:buFontTx/>
              <a:buAutoNum type="alphaUcPeriod"/>
            </a:pPr>
            <a:r>
              <a:rPr lang="en-US" altLang="en-US" dirty="0"/>
              <a:t>4.</a:t>
            </a:r>
            <a:br>
              <a:rPr lang="en-US" altLang="en-US" dirty="0"/>
            </a:br>
            <a:r>
              <a:rPr lang="en-US" altLang="en-US" b="1" dirty="0"/>
              <a:t>Rationale: </a:t>
            </a:r>
            <a:r>
              <a:rPr lang="en-US" altLang="en-US" dirty="0">
                <a:solidFill>
                  <a:srgbClr val="F37021"/>
                </a:solidFill>
              </a:rPr>
              <a:t>The correct score is 8.</a:t>
            </a:r>
          </a:p>
          <a:p>
            <a:pPr marL="1016000" lvl="1" indent="-444500">
              <a:spcBef>
                <a:spcPct val="35000"/>
              </a:spcBef>
              <a:buFontTx/>
              <a:buAutoNum type="alphaUcPeriod"/>
            </a:pPr>
            <a:r>
              <a:rPr lang="en-US" altLang="en-US" dirty="0"/>
              <a:t>6.</a:t>
            </a:r>
            <a:br>
              <a:rPr lang="en-US" altLang="en-US" dirty="0"/>
            </a:br>
            <a:r>
              <a:rPr lang="en-US" altLang="en-US" b="1" dirty="0"/>
              <a:t>Rationale: </a:t>
            </a:r>
            <a:r>
              <a:rPr lang="en-US" altLang="en-US" dirty="0">
                <a:solidFill>
                  <a:srgbClr val="F37021"/>
                </a:solidFill>
              </a:rPr>
              <a:t>The correct score is 8.</a:t>
            </a:r>
          </a:p>
          <a:p>
            <a:pPr marL="1016000" lvl="1" indent="-444500">
              <a:spcBef>
                <a:spcPct val="35000"/>
              </a:spcBef>
              <a:buFontTx/>
              <a:buAutoNum type="alphaUcPeriod" startAt="3"/>
            </a:pPr>
            <a:r>
              <a:rPr lang="en-US" altLang="en-US" dirty="0"/>
              <a:t>8.</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9.</a:t>
            </a:r>
            <a:br>
              <a:rPr lang="en-US" altLang="en-US" dirty="0"/>
            </a:br>
            <a:r>
              <a:rPr lang="en-US" altLang="en-US" b="1" dirty="0"/>
              <a:t>Rationale: </a:t>
            </a:r>
            <a:r>
              <a:rPr lang="en-US" altLang="en-US" dirty="0">
                <a:solidFill>
                  <a:srgbClr val="F37021"/>
                </a:solidFill>
              </a:rPr>
              <a:t>The correct score is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5891" name="Rectangle 3"/>
          <p:cNvSpPr>
            <a:spLocks noGrp="1" noChangeArrowheads="1"/>
          </p:cNvSpPr>
          <p:nvPr>
            <p:ph type="body" idx="1"/>
          </p:nvPr>
        </p:nvSpPr>
        <p:spPr>
          <a:xfrm>
            <a:off x="925830" y="1490870"/>
            <a:ext cx="10554970" cy="4699047"/>
          </a:xfrm>
        </p:spPr>
        <p:txBody>
          <a:bodyPr rIns="228600"/>
          <a:lstStyle/>
          <a:p>
            <a:pPr marL="457200" indent="-457200">
              <a:spcBef>
                <a:spcPct val="35000"/>
              </a:spcBef>
              <a:buFontTx/>
              <a:buAutoNum type="arabicPeriod" startAt="8"/>
            </a:pPr>
            <a:r>
              <a:rPr lang="en-US" altLang="en-US" dirty="0"/>
              <a:t>The MOST effective way to prevent cardiopulmonary arrest in a newborn is to:</a:t>
            </a:r>
          </a:p>
          <a:p>
            <a:pPr marL="1016000" lvl="1" indent="-444500">
              <a:spcBef>
                <a:spcPct val="35000"/>
              </a:spcBef>
              <a:buFontTx/>
              <a:buAutoNum type="alphaUcPeriod"/>
            </a:pPr>
            <a:r>
              <a:rPr lang="en-US" altLang="en-US" dirty="0"/>
              <a:t>rapidly increase its body temperature.</a:t>
            </a:r>
          </a:p>
          <a:p>
            <a:pPr marL="1016000" lvl="1" indent="-444500">
              <a:spcBef>
                <a:spcPct val="35000"/>
              </a:spcBef>
              <a:buFontTx/>
              <a:buAutoNum type="alphaUcPeriod"/>
            </a:pPr>
            <a:r>
              <a:rPr lang="en-US" altLang="en-US" dirty="0"/>
              <a:t>allow it to remain slightly hypothermic. </a:t>
            </a:r>
          </a:p>
          <a:p>
            <a:pPr marL="1016000" lvl="1" indent="-444500">
              <a:spcBef>
                <a:spcPct val="35000"/>
              </a:spcBef>
              <a:buFontTx/>
              <a:buAutoNum type="alphaUcPeriod"/>
            </a:pPr>
            <a:r>
              <a:rPr lang="en-US" altLang="en-US" dirty="0"/>
              <a:t>ensure adequate oxygenation and ventilation. </a:t>
            </a:r>
          </a:p>
          <a:p>
            <a:pPr marL="1016000" lvl="1" indent="-444500">
              <a:spcBef>
                <a:spcPct val="35000"/>
              </a:spcBef>
              <a:buFontTx/>
              <a:buAutoNum type="alphaUcPeriod"/>
            </a:pPr>
            <a:r>
              <a:rPr lang="en-US" altLang="en-US" dirty="0"/>
              <a:t>start CPR if the heart rate is less than 100 beats/min.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691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Cardiopulmonary arrest in infants and children (including newborns) is most often the result of respiratory arrest. Therefore, ensuring adequate oxygenation and ventilation </a:t>
            </a:r>
            <a:r>
              <a:rPr lang="en-US" altLang="en-US" i="1" dirty="0"/>
              <a:t>at all times</a:t>
            </a:r>
            <a:r>
              <a:rPr lang="en-US" altLang="en-US" dirty="0"/>
              <a:t> is critical. It is also important to maintain the infant’s body temperature and to prevent hypothermia.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67939" name="Rectangle 3"/>
          <p:cNvSpPr>
            <a:spLocks noGrp="1" noChangeArrowheads="1"/>
          </p:cNvSpPr>
          <p:nvPr>
            <p:ph type="body" idx="1"/>
          </p:nvPr>
        </p:nvSpPr>
        <p:spPr>
          <a:xfrm>
            <a:off x="925830" y="1490870"/>
            <a:ext cx="10516870" cy="4699047"/>
          </a:xfrm>
        </p:spPr>
        <p:txBody>
          <a:bodyPr rIns="228600"/>
          <a:lstStyle/>
          <a:p>
            <a:pPr marL="457200" indent="-457200">
              <a:spcBef>
                <a:spcPct val="35000"/>
              </a:spcBef>
              <a:buFontTx/>
              <a:buAutoNum type="arabicPeriod" startAt="8"/>
            </a:pPr>
            <a:r>
              <a:rPr lang="en-US" altLang="en-US" dirty="0"/>
              <a:t>The MOST effective way to prevent cardiopulmonary arrest in a newborn is to:</a:t>
            </a:r>
          </a:p>
          <a:p>
            <a:pPr marL="1016000" lvl="1" indent="-444500">
              <a:spcBef>
                <a:spcPct val="35000"/>
              </a:spcBef>
              <a:buFontTx/>
              <a:buAutoNum type="alphaUcPeriod"/>
            </a:pPr>
            <a:r>
              <a:rPr lang="en-US" altLang="en-US" dirty="0"/>
              <a:t>rapidly increase its body temperature.</a:t>
            </a:r>
            <a:br>
              <a:rPr lang="en-US" altLang="en-US" dirty="0"/>
            </a:br>
            <a:r>
              <a:rPr lang="en-US" altLang="en-US" b="1" dirty="0"/>
              <a:t>Rationale: </a:t>
            </a:r>
            <a:r>
              <a:rPr lang="en-US" altLang="en-US" dirty="0">
                <a:solidFill>
                  <a:srgbClr val="F37021"/>
                </a:solidFill>
              </a:rPr>
              <a:t>It is important to maintain the infant’s body temperature and prevent hypothermia.</a:t>
            </a:r>
          </a:p>
          <a:p>
            <a:pPr marL="1016000" lvl="1" indent="-444500">
              <a:spcBef>
                <a:spcPct val="35000"/>
              </a:spcBef>
              <a:buFontTx/>
              <a:buAutoNum type="alphaUcPeriod"/>
            </a:pPr>
            <a:r>
              <a:rPr lang="en-US" altLang="en-US" dirty="0"/>
              <a:t>allow it to remain slightly hypothermic. </a:t>
            </a:r>
            <a:br>
              <a:rPr lang="en-US" altLang="en-US" dirty="0"/>
            </a:br>
            <a:r>
              <a:rPr lang="en-US" altLang="en-US" b="1" dirty="0"/>
              <a:t>Rationale: </a:t>
            </a:r>
            <a:r>
              <a:rPr lang="en-US" altLang="en-US" dirty="0">
                <a:solidFill>
                  <a:srgbClr val="F37021"/>
                </a:solidFill>
              </a:rPr>
              <a:t>Hypothermia and shivering will deplete the infant’s glucose and cause hypoglycemia.</a:t>
            </a:r>
          </a:p>
          <a:p>
            <a:pPr marL="1016000" lvl="1" indent="-444500">
              <a:spcBef>
                <a:spcPct val="35000"/>
              </a:spcBef>
              <a:buFontTx/>
              <a:buAutoNum type="alphaUcPeriod" startAt="3"/>
            </a:pPr>
            <a:r>
              <a:rPr lang="en-US" altLang="en-US" dirty="0"/>
              <a:t>ensure adequate oxygenation and ventilation.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start CPR if the heart rate is less than 100 beats/min. </a:t>
            </a:r>
            <a:br>
              <a:rPr lang="en-US" altLang="en-US" dirty="0"/>
            </a:br>
            <a:r>
              <a:rPr lang="en-US" altLang="en-US" b="1" dirty="0"/>
              <a:t>Rationale: </a:t>
            </a:r>
            <a:r>
              <a:rPr lang="en-US" altLang="en-US" dirty="0">
                <a:solidFill>
                  <a:srgbClr val="F37021"/>
                </a:solidFill>
              </a:rPr>
              <a:t>Start CPR when the heart rate is less than 60 beats/min and not increasing with adequate ventilations.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rIns="228600"/>
          <a:lstStyle/>
          <a:p>
            <a:pPr>
              <a:spcBef>
                <a:spcPct val="35000"/>
              </a:spcBef>
            </a:pPr>
            <a:r>
              <a:rPr lang="en-US" altLang="en-US" dirty="0"/>
              <a:t>The breasts produce milk that is carried through small ducts to the nipple to provide nourishment to the newborn once it is born.</a:t>
            </a:r>
          </a:p>
          <a:p>
            <a:pPr lvl="1">
              <a:spcBef>
                <a:spcPct val="35000"/>
              </a:spcBef>
            </a:pPr>
            <a:r>
              <a:rPr lang="en-US" altLang="en-US" dirty="0"/>
              <a:t>Early signs of pregnancy in the breasts include increased size and tenderness.</a:t>
            </a:r>
          </a:p>
        </p:txBody>
      </p:sp>
      <p:sp>
        <p:nvSpPr>
          <p:cNvPr id="2" name="Title 1"/>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(6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69987"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While assisting a woman in labor, you visualize her vaginal area and see an arm protruding from her vagina. She tells you that she feels the urge to push. You should: </a:t>
            </a:r>
          </a:p>
          <a:p>
            <a:pPr marL="1016000" lvl="1" indent="-444500">
              <a:spcBef>
                <a:spcPct val="10000"/>
              </a:spcBef>
              <a:buFontTx/>
              <a:buAutoNum type="alphaUcPeriod"/>
            </a:pPr>
            <a:r>
              <a:rPr lang="en-US" altLang="en-US" dirty="0"/>
              <a:t>cover the arm with a sterile towel and transport immediately. </a:t>
            </a:r>
          </a:p>
          <a:p>
            <a:pPr marL="1016000" lvl="1" indent="-444500">
              <a:spcBef>
                <a:spcPct val="10000"/>
              </a:spcBef>
              <a:buFontTx/>
              <a:buAutoNum type="alphaUcPeriod"/>
            </a:pPr>
            <a:r>
              <a:rPr lang="en-US" altLang="en-US" dirty="0"/>
              <a:t>encourage her to keep pushing as you prepare for rapid transport. </a:t>
            </a:r>
          </a:p>
          <a:p>
            <a:pPr marL="1016000" lvl="1" indent="-444500">
              <a:spcBef>
                <a:spcPct val="10000"/>
              </a:spcBef>
              <a:buFontTx/>
              <a:buAutoNum type="alphaUcPeriod"/>
            </a:pPr>
            <a:r>
              <a:rPr lang="en-US" altLang="en-US" dirty="0"/>
              <a:t>insert your gloved fingers into the vagina and try to turn the baby.</a:t>
            </a:r>
          </a:p>
          <a:p>
            <a:pPr marL="1016000" lvl="1" indent="-444500">
              <a:spcBef>
                <a:spcPct val="10000"/>
              </a:spcBef>
              <a:buFontTx/>
              <a:buAutoNum type="alphaUcPeriod"/>
            </a:pPr>
            <a:r>
              <a:rPr lang="en-US" altLang="en-US" dirty="0"/>
              <a:t>instruct the mother to keep pushing and give her high-flow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101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Limb presentations do not deliver in the field—period! If the mother feels the urge to push, instruct her to stop; she should pant instead. Cover the protruding limb with a sterile towel, administer high-flow oxygen to the mother, and transport immediately. Delivery must take place in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72035"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While assisting a woman in labor, you visualize her vaginal area and see an arm protruding from her vagina. She tells you that she feels the urge to push. You should: </a:t>
            </a:r>
          </a:p>
          <a:p>
            <a:pPr marL="1016000" lvl="1" indent="-444500">
              <a:spcBef>
                <a:spcPct val="35000"/>
              </a:spcBef>
              <a:buFontTx/>
              <a:buAutoNum type="alphaUcPeriod"/>
            </a:pPr>
            <a:r>
              <a:rPr lang="en-US" altLang="en-US" dirty="0"/>
              <a:t>cover the arm with a sterile towel and transport immediately.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encourage her to keep pushing as you prepare for rapid transport. </a:t>
            </a:r>
            <a:br>
              <a:rPr lang="en-US" altLang="en-US" dirty="0"/>
            </a:br>
            <a:r>
              <a:rPr lang="en-US" altLang="en-US" b="1" dirty="0"/>
              <a:t>Rationale: </a:t>
            </a:r>
            <a:r>
              <a:rPr lang="en-US" altLang="en-US" dirty="0">
                <a:solidFill>
                  <a:srgbClr val="F37021"/>
                </a:solidFill>
              </a:rPr>
              <a:t>EMS cannot successfully deliver such a presentation in the field.</a:t>
            </a:r>
          </a:p>
          <a:p>
            <a:pPr marL="1016000" lvl="1" indent="-444500">
              <a:spcBef>
                <a:spcPct val="35000"/>
              </a:spcBef>
              <a:buFontTx/>
              <a:buAutoNum type="alphaUcPeriod" startAt="3"/>
            </a:pPr>
            <a:r>
              <a:rPr lang="en-US" altLang="en-US" dirty="0"/>
              <a:t>insert your gloved fingers into the vagina and try to turn the baby.</a:t>
            </a:r>
            <a:br>
              <a:rPr lang="en-US" altLang="en-US" dirty="0"/>
            </a:br>
            <a:r>
              <a:rPr lang="en-US" altLang="en-US" b="1" dirty="0"/>
              <a:t>Rationale: </a:t>
            </a:r>
            <a:r>
              <a:rPr lang="en-US" altLang="en-US" dirty="0">
                <a:solidFill>
                  <a:srgbClr val="F37021"/>
                </a:solidFill>
              </a:rPr>
              <a:t>You should only do this to create an airway for the infant in a breech presentation.</a:t>
            </a:r>
          </a:p>
          <a:p>
            <a:pPr marL="1016000" lvl="1" indent="-444500">
              <a:spcBef>
                <a:spcPct val="35000"/>
              </a:spcBef>
              <a:buFontTx/>
              <a:buAutoNum type="alphaUcPeriod" startAt="3"/>
            </a:pPr>
            <a:r>
              <a:rPr lang="en-US" altLang="en-US" dirty="0"/>
              <a:t>instruct the mother to keep pushing and give her high-flow oxygen. </a:t>
            </a:r>
            <a:br>
              <a:rPr lang="en-US" altLang="en-US" dirty="0"/>
            </a:br>
            <a:r>
              <a:rPr lang="en-US" altLang="en-US" b="1" dirty="0"/>
              <a:t>Rationale: </a:t>
            </a:r>
            <a:r>
              <a:rPr lang="en-US" altLang="en-US" dirty="0">
                <a:solidFill>
                  <a:srgbClr val="F37021"/>
                </a:solidFill>
              </a:rPr>
              <a:t>EMS cannot successfully deliver such a presentation in the field.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4083"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A newborn is considered to be “term” if it is born after ____ weeks and before ____ weeks. </a:t>
            </a:r>
          </a:p>
          <a:p>
            <a:pPr marL="1241425" lvl="1" indent="-444500">
              <a:spcBef>
                <a:spcPct val="35000"/>
              </a:spcBef>
              <a:buFontTx/>
              <a:buAutoNum type="alphaUcPeriod"/>
            </a:pPr>
            <a:r>
              <a:rPr lang="en-US" altLang="en-US" dirty="0"/>
              <a:t>34; 37 </a:t>
            </a:r>
          </a:p>
          <a:p>
            <a:pPr marL="1241425" lvl="1" indent="-444500">
              <a:spcBef>
                <a:spcPct val="35000"/>
              </a:spcBef>
              <a:buFontTx/>
              <a:buAutoNum type="alphaUcPeriod"/>
            </a:pPr>
            <a:r>
              <a:rPr lang="en-US" altLang="en-US" dirty="0"/>
              <a:t>37; 42 </a:t>
            </a:r>
          </a:p>
          <a:p>
            <a:pPr marL="1241425" lvl="1" indent="-444500">
              <a:spcBef>
                <a:spcPct val="35000"/>
              </a:spcBef>
              <a:buFontTx/>
              <a:buAutoNum type="alphaUcPeriod"/>
            </a:pPr>
            <a:r>
              <a:rPr lang="en-US" altLang="en-US" dirty="0"/>
              <a:t>38; 44 </a:t>
            </a:r>
          </a:p>
          <a:p>
            <a:pPr marL="1241425" lvl="1" indent="-444500">
              <a:spcBef>
                <a:spcPct val="35000"/>
              </a:spcBef>
              <a:buFontTx/>
              <a:buAutoNum type="alphaUcPeriod"/>
            </a:pPr>
            <a:r>
              <a:rPr lang="en-US" altLang="en-US" dirty="0"/>
              <a:t>39; 43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7510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 term gestation ranges between 37 and 42 weeks. An infant who is born before 37 weeks’ gestation (or weighs less than 5 lb, regardless of gestational age) is considered premature. An infant born after 42 weeks is considered past due.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76131"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A newborn is considered to be “term” if it is born after ____ weeks and before ____ weeks. </a:t>
            </a:r>
          </a:p>
          <a:p>
            <a:pPr marL="1241425" lvl="1" indent="-444500">
              <a:spcBef>
                <a:spcPct val="35000"/>
              </a:spcBef>
              <a:buFontTx/>
              <a:buAutoNum type="alphaUcPeriod"/>
            </a:pPr>
            <a:r>
              <a:rPr lang="en-US" altLang="en-US" dirty="0"/>
              <a:t>34, 37 </a:t>
            </a:r>
            <a:br>
              <a:rPr lang="en-US" altLang="en-US" dirty="0"/>
            </a:br>
            <a:r>
              <a:rPr lang="en-US" altLang="en-US" b="1" dirty="0"/>
              <a:t>Rationale: </a:t>
            </a:r>
            <a:r>
              <a:rPr lang="en-US" altLang="en-US" dirty="0">
                <a:solidFill>
                  <a:srgbClr val="F37021"/>
                </a:solidFill>
              </a:rPr>
              <a:t>A newborn is considered premature if he or she is born before 37 weeks.</a:t>
            </a:r>
          </a:p>
          <a:p>
            <a:pPr marL="1241425" lvl="1" indent="-444500">
              <a:spcBef>
                <a:spcPct val="35000"/>
              </a:spcBef>
              <a:buFontTx/>
              <a:buAutoNum type="alphaUcPeriod"/>
            </a:pPr>
            <a:r>
              <a:rPr lang="en-US" altLang="en-US" dirty="0"/>
              <a:t>37, 42 </a:t>
            </a:r>
            <a:br>
              <a:rPr lang="en-US" altLang="en-US" dirty="0"/>
            </a:br>
            <a:r>
              <a:rPr lang="en-US" altLang="en-US" b="1" dirty="0"/>
              <a:t>Rationale: </a:t>
            </a:r>
            <a:r>
              <a:rPr lang="en-US" altLang="en-US" dirty="0">
                <a:solidFill>
                  <a:srgbClr val="F37021"/>
                </a:solidFill>
              </a:rPr>
              <a:t>Correct answer</a:t>
            </a:r>
          </a:p>
          <a:p>
            <a:pPr marL="1254125" lvl="1" indent="-457200">
              <a:spcBef>
                <a:spcPct val="35000"/>
              </a:spcBef>
              <a:buFontTx/>
              <a:buAutoNum type="alphaUcPeriod" startAt="3"/>
            </a:pPr>
            <a:r>
              <a:rPr lang="en-US" altLang="en-US" dirty="0"/>
              <a:t>38, 44 </a:t>
            </a:r>
            <a:br>
              <a:rPr lang="en-US" altLang="en-US" dirty="0"/>
            </a:br>
            <a:r>
              <a:rPr lang="en-US" altLang="en-US" b="1" dirty="0"/>
              <a:t>Rationale: </a:t>
            </a:r>
            <a:r>
              <a:rPr lang="en-US" altLang="en-US" dirty="0">
                <a:solidFill>
                  <a:srgbClr val="F37021"/>
                </a:solidFill>
              </a:rPr>
              <a:t>A newborn is considered past due if he or she is born after 42 weeks.</a:t>
            </a:r>
          </a:p>
          <a:p>
            <a:pPr marL="1254125" lvl="1" indent="-457200">
              <a:spcBef>
                <a:spcPct val="35000"/>
              </a:spcBef>
              <a:buFontTx/>
              <a:buAutoNum type="alphaUcPeriod" startAt="3"/>
            </a:pPr>
            <a:r>
              <a:rPr lang="en-US" altLang="en-US" dirty="0"/>
              <a:t>39, 43</a:t>
            </a:r>
            <a:br>
              <a:rPr lang="en-US" altLang="en-US" dirty="0"/>
            </a:br>
            <a:r>
              <a:rPr lang="en-US" altLang="en-US" b="1" dirty="0"/>
              <a:t>Rationale: </a:t>
            </a:r>
            <a:r>
              <a:rPr lang="en-US" altLang="en-US" dirty="0">
                <a:solidFill>
                  <a:srgbClr val="F37021"/>
                </a:solidFill>
              </a:rPr>
              <a:t>A newborn is considered past due if he or she is born after 42 weeks.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The placenta attaches to the uterine wall and connects to the fetus by the umbilical cord.</a:t>
            </a:r>
          </a:p>
        </p:txBody>
      </p:sp>
      <p:sp>
        <p:nvSpPr>
          <p:cNvPr id="3" name="Title 2"/>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(7 of 9)</a:t>
            </a:r>
            <a:endParaRPr lang="en-US" dirty="0"/>
          </a:p>
        </p:txBody>
      </p:sp>
      <p:sp>
        <p:nvSpPr>
          <p:cNvPr id="2" name="Rectangle 1"/>
          <p:cNvSpPr/>
          <p:nvPr/>
        </p:nvSpPr>
        <p:spPr>
          <a:xfrm>
            <a:off x="901700" y="5103334"/>
            <a:ext cx="5499100" cy="1200329"/>
          </a:xfrm>
          <a:prstGeom prst="rect">
            <a:avLst/>
          </a:prstGeom>
        </p:spPr>
        <p:txBody>
          <a:bodyPr wrap="square">
            <a:spAutoFit/>
          </a:bodyPr>
          <a:lstStyle/>
          <a:p>
            <a:r>
              <a:rPr lang="en-US" b="1" dirty="0"/>
              <a:t>FIGURE 34-2 </a:t>
            </a:r>
            <a:r>
              <a:rPr lang="en-US" dirty="0"/>
              <a:t>The placental barrier keeps the maternal and fetal blood separate but allows nutrients, oxygen, waste, carbon dioxide, toxins, and most medications to pass between the fetus and pregnant woman.</a:t>
            </a:r>
          </a:p>
        </p:txBody>
      </p:sp>
      <p:sp>
        <p:nvSpPr>
          <p:cNvPr id="4" name="Rectangle 3"/>
          <p:cNvSpPr/>
          <p:nvPr/>
        </p:nvSpPr>
        <p:spPr>
          <a:xfrm>
            <a:off x="901700" y="62981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0" name="Picture 2" descr="Uterus is an elongated oval with the fetus inside. The fetus is lying with head in downward position, facing the cervix. The anterior portion of the uterus is labeled the fundus. Amniotic cavity is between the uterus and the fetus. The umbilical cord is between the placenta and the fetus.&#10;" title="A diagram of the fetus within the uterus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514691"/>
            <a:ext cx="3198812" cy="3551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rIns="228600"/>
          <a:lstStyle/>
          <a:p>
            <a:pPr>
              <a:spcBef>
                <a:spcPct val="35000"/>
              </a:spcBef>
            </a:pPr>
            <a:r>
              <a:rPr lang="en-US" altLang="en-US" dirty="0"/>
              <a:t>After delivery, the placenta separates from the uterus and delivers.</a:t>
            </a:r>
          </a:p>
          <a:p>
            <a:pPr>
              <a:spcBef>
                <a:spcPct val="35000"/>
              </a:spcBef>
            </a:pPr>
            <a:r>
              <a:rPr lang="en-US" altLang="en-US" dirty="0"/>
              <a:t>The umbilical cord is the lifeline of the fetus.</a:t>
            </a:r>
          </a:p>
          <a:p>
            <a:pPr lvl="1">
              <a:spcBef>
                <a:spcPct val="35000"/>
              </a:spcBef>
            </a:pPr>
            <a:r>
              <a:rPr lang="en-US" altLang="en-US" dirty="0"/>
              <a:t>The umbilical vein carries oxygenated blood from the placenta to the fetus.</a:t>
            </a:r>
          </a:p>
          <a:p>
            <a:pPr lvl="1">
              <a:spcBef>
                <a:spcPct val="35000"/>
              </a:spcBef>
            </a:pPr>
            <a:r>
              <a:rPr lang="en-US" altLang="en-US" dirty="0"/>
              <a:t>The umbilical arteries carry deoxygenated blood from the fetus to the placenta.</a:t>
            </a:r>
          </a:p>
        </p:txBody>
      </p:sp>
      <p:sp>
        <p:nvSpPr>
          <p:cNvPr id="3" name="Title 2"/>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(8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01700" y="1473200"/>
            <a:ext cx="10363200" cy="4191000"/>
          </a:xfrm>
        </p:spPr>
        <p:txBody>
          <a:bodyPr rIns="228600"/>
          <a:lstStyle/>
          <a:p>
            <a:pPr>
              <a:spcBef>
                <a:spcPct val="35000"/>
              </a:spcBef>
            </a:pPr>
            <a:r>
              <a:rPr lang="en-US" altLang="en-US" dirty="0"/>
              <a:t>The fetus develops inside a fluid-filled, baglike membrane called the amniotic sac.</a:t>
            </a:r>
          </a:p>
          <a:p>
            <a:pPr lvl="1">
              <a:spcBef>
                <a:spcPct val="35000"/>
              </a:spcBef>
            </a:pPr>
            <a:r>
              <a:rPr lang="en-US" altLang="en-US" dirty="0"/>
              <a:t>Contains about 500 to 1,000 mL of amniotic fluid</a:t>
            </a:r>
          </a:p>
          <a:p>
            <a:pPr lvl="1">
              <a:spcBef>
                <a:spcPct val="35000"/>
              </a:spcBef>
            </a:pPr>
            <a:r>
              <a:rPr lang="en-US" altLang="en-US" dirty="0"/>
              <a:t>Helps insulate and protect the fetus</a:t>
            </a:r>
          </a:p>
          <a:p>
            <a:pPr lvl="1">
              <a:spcBef>
                <a:spcPct val="35000"/>
              </a:spcBef>
            </a:pPr>
            <a:r>
              <a:rPr lang="en-US" altLang="en-US" dirty="0"/>
              <a:t>Fluid is released in a gush when the sac ruptures, usually at the beginning of labor.</a:t>
            </a:r>
          </a:p>
        </p:txBody>
      </p:sp>
      <p:sp>
        <p:nvSpPr>
          <p:cNvPr id="2" name="Title 1"/>
          <p:cNvSpPr>
            <a:spLocks noGrp="1"/>
          </p:cNvSpPr>
          <p:nvPr>
            <p:ph type="title"/>
          </p:nvPr>
        </p:nvSpPr>
        <p:spPr/>
        <p:txBody>
          <a:bodyPr/>
          <a:lstStyle/>
          <a:p>
            <a:r>
              <a:rPr lang="en-US" dirty="0"/>
              <a:t>Anatomy and Physiology of the Female </a:t>
            </a:r>
            <a:br>
              <a:rPr lang="en-US" dirty="0"/>
            </a:br>
            <a:r>
              <a:rPr lang="en-US" dirty="0"/>
              <a:t>Reproductive System </a:t>
            </a:r>
            <a:r>
              <a:rPr lang="en-US" sz="2000" b="0" dirty="0"/>
              <a:t>(9 of 9)</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p:nvPr>
        </p:nvSpPr>
        <p:spPr/>
        <p:txBody>
          <a:bodyPr/>
          <a:lstStyle/>
          <a:p>
            <a:pPr>
              <a:lnSpc>
                <a:spcPct val="85000"/>
              </a:lnSpc>
              <a:defRPr/>
            </a:pPr>
            <a:r>
              <a:rPr lang="en-US" dirty="0">
                <a:cs typeface="+mj-cs"/>
              </a:rPr>
              <a:t>Normal Changes in Pregnancy </a:t>
            </a:r>
            <a:r>
              <a:rPr lang="en-US" sz="2000" b="0" dirty="0">
                <a:cs typeface="+mj-cs"/>
              </a:rPr>
              <a:t>(1 of 6)</a:t>
            </a:r>
          </a:p>
        </p:txBody>
      </p:sp>
      <p:sp>
        <p:nvSpPr>
          <p:cNvPr id="23555" name="Content Placeholder 2"/>
          <p:cNvSpPr>
            <a:spLocks noGrp="1"/>
          </p:cNvSpPr>
          <p:nvPr>
            <p:ph type="body" idx="1"/>
          </p:nvPr>
        </p:nvSpPr>
        <p:spPr/>
        <p:txBody>
          <a:bodyPr rIns="228600"/>
          <a:lstStyle/>
          <a:p>
            <a:pPr>
              <a:spcBef>
                <a:spcPct val="35000"/>
              </a:spcBef>
            </a:pPr>
            <a:r>
              <a:rPr lang="en-US" altLang="en-US" dirty="0"/>
              <a:t>Many normal changes occur in the body that are not all directly related to the reproductive system.</a:t>
            </a:r>
          </a:p>
          <a:p>
            <a:pPr lvl="1">
              <a:spcBef>
                <a:spcPct val="35000"/>
              </a:spcBef>
            </a:pPr>
            <a:r>
              <a:rPr lang="en-US" altLang="en-US" dirty="0"/>
              <a:t>Respiratory </a:t>
            </a:r>
          </a:p>
          <a:p>
            <a:pPr lvl="1">
              <a:spcBef>
                <a:spcPct val="35000"/>
              </a:spcBef>
            </a:pPr>
            <a:r>
              <a:rPr lang="en-US" altLang="en-US" dirty="0"/>
              <a:t>Cardiovascular </a:t>
            </a:r>
          </a:p>
          <a:p>
            <a:pPr lvl="1">
              <a:spcBef>
                <a:spcPct val="35000"/>
              </a:spcBef>
            </a:pPr>
            <a:r>
              <a:rPr lang="en-US" altLang="en-US" dirty="0"/>
              <a:t>Musculoskeletal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7)</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Special Patient Populations</a:t>
            </a:r>
          </a:p>
          <a:p>
            <a:pPr marL="0" indent="0" eaLnBrk="1" hangingPunct="1">
              <a:spcBef>
                <a:spcPct val="35000"/>
              </a:spcBef>
              <a:buFontTx/>
              <a:buNone/>
            </a:pPr>
            <a:r>
              <a:rPr lang="en-US" altLang="en-US" dirty="0"/>
              <a:t>Applies a fundamental knowledge of growth, development, and aging and assessment findings to provide basic emergency care and transportation for a patient with special needs.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a:lnSpc>
                <a:spcPct val="85000"/>
              </a:lnSpc>
              <a:defRPr/>
            </a:pPr>
            <a:r>
              <a:rPr lang="en-US" dirty="0">
                <a:cs typeface="+mj-cs"/>
              </a:rPr>
              <a:t>Normal Changes in Pregnancy </a:t>
            </a:r>
            <a:r>
              <a:rPr lang="en-US" sz="2000" b="0" dirty="0">
                <a:cs typeface="+mj-cs"/>
              </a:rPr>
              <a:t>(2 of 6)</a:t>
            </a:r>
          </a:p>
        </p:txBody>
      </p:sp>
      <p:sp>
        <p:nvSpPr>
          <p:cNvPr id="24579" name="Rectangle 3"/>
          <p:cNvSpPr>
            <a:spLocks noGrp="1" noChangeArrowheads="1"/>
          </p:cNvSpPr>
          <p:nvPr>
            <p:ph type="body" idx="1"/>
          </p:nvPr>
        </p:nvSpPr>
        <p:spPr/>
        <p:txBody>
          <a:bodyPr rIns="228600"/>
          <a:lstStyle/>
          <a:p>
            <a:pPr>
              <a:spcBef>
                <a:spcPct val="35000"/>
              </a:spcBef>
            </a:pPr>
            <a:r>
              <a:rPr lang="en-US" altLang="en-US" dirty="0"/>
              <a:t>Hormone levels increase.</a:t>
            </a:r>
          </a:p>
          <a:p>
            <a:pPr lvl="1">
              <a:spcBef>
                <a:spcPct val="35000"/>
              </a:spcBef>
            </a:pPr>
            <a:r>
              <a:rPr lang="en-US" altLang="en-US" dirty="0"/>
              <a:t>To support fetal development and prepare the body for childbirth</a:t>
            </a:r>
          </a:p>
          <a:p>
            <a:pPr lvl="1">
              <a:spcBef>
                <a:spcPct val="35000"/>
              </a:spcBef>
            </a:pPr>
            <a:r>
              <a:rPr lang="en-US" altLang="en-US" dirty="0"/>
              <a:t>Uterus is displaced from its protected position within the pelvis.</a:t>
            </a:r>
          </a:p>
          <a:p>
            <a:pPr lvl="2">
              <a:spcBef>
                <a:spcPct val="35000"/>
              </a:spcBef>
            </a:pPr>
            <a:r>
              <a:rPr lang="en-US" altLang="en-US" sz="2000" dirty="0"/>
              <a:t>This increases the chance of direct fetal injury in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p:nvPr>
        </p:nvSpPr>
        <p:spPr/>
        <p:txBody>
          <a:bodyPr/>
          <a:lstStyle/>
          <a:p>
            <a:pPr>
              <a:lnSpc>
                <a:spcPct val="85000"/>
              </a:lnSpc>
              <a:defRPr/>
            </a:pPr>
            <a:r>
              <a:rPr lang="en-US" dirty="0">
                <a:cs typeface="+mj-cs"/>
              </a:rPr>
              <a:t>Normal Changes in Pregnancy </a:t>
            </a:r>
            <a:r>
              <a:rPr lang="en-US" sz="2000" b="0" dirty="0">
                <a:cs typeface="+mj-cs"/>
              </a:rPr>
              <a:t>(3 of 6)</a:t>
            </a:r>
          </a:p>
        </p:txBody>
      </p:sp>
      <p:sp>
        <p:nvSpPr>
          <p:cNvPr id="25603" name="Content Placeholder 2"/>
          <p:cNvSpPr>
            <a:spLocks noGrp="1"/>
          </p:cNvSpPr>
          <p:nvPr>
            <p:ph type="body" idx="1"/>
          </p:nvPr>
        </p:nvSpPr>
        <p:spPr/>
        <p:txBody>
          <a:bodyPr rIns="228600"/>
          <a:lstStyle/>
          <a:p>
            <a:pPr>
              <a:spcBef>
                <a:spcPct val="35000"/>
              </a:spcBef>
            </a:pPr>
            <a:r>
              <a:rPr lang="en-US" altLang="en-US" dirty="0"/>
              <a:t>Rapid uterine growth occurs during the second trimester.</a:t>
            </a:r>
          </a:p>
          <a:p>
            <a:pPr lvl="1">
              <a:spcBef>
                <a:spcPct val="35000"/>
              </a:spcBef>
            </a:pPr>
            <a:r>
              <a:rPr lang="en-US" altLang="en-US" dirty="0"/>
              <a:t>As the uterus grows, it pushes up on the diaphragm and displaces it.</a:t>
            </a:r>
          </a:p>
          <a:p>
            <a:pPr lvl="1">
              <a:spcBef>
                <a:spcPct val="35000"/>
              </a:spcBef>
            </a:pPr>
            <a:r>
              <a:rPr lang="en-US" altLang="en-US" dirty="0"/>
              <a:t>Respiratory capacity changes, with increased respiratory rates and decreased minute volumes.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pPr>
              <a:lnSpc>
                <a:spcPct val="85000"/>
              </a:lnSpc>
              <a:defRPr/>
            </a:pPr>
            <a:r>
              <a:rPr lang="en-US" dirty="0">
                <a:cs typeface="+mj-cs"/>
              </a:rPr>
              <a:t>Normal Changes in Pregnancy </a:t>
            </a:r>
            <a:r>
              <a:rPr lang="en-US" sz="2000" b="0" dirty="0">
                <a:cs typeface="+mj-cs"/>
              </a:rPr>
              <a:t>(4 of 6)</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Blood volume gradually increases to:</a:t>
            </a:r>
          </a:p>
          <a:p>
            <a:pPr lvl="1">
              <a:spcBef>
                <a:spcPct val="35000"/>
              </a:spcBef>
            </a:pPr>
            <a:r>
              <a:rPr lang="en-US" altLang="en-US" dirty="0"/>
              <a:t>Allow for adequate perfusion of the uterus</a:t>
            </a:r>
          </a:p>
          <a:p>
            <a:pPr lvl="1">
              <a:spcBef>
                <a:spcPct val="35000"/>
              </a:spcBef>
            </a:pPr>
            <a:r>
              <a:rPr lang="en-US" altLang="en-US" dirty="0"/>
              <a:t>Prepare for the blood loss during childbirth</a:t>
            </a:r>
          </a:p>
          <a:p>
            <a:pPr>
              <a:spcBef>
                <a:spcPct val="35000"/>
              </a:spcBef>
            </a:pPr>
            <a:r>
              <a:rPr lang="en-US" altLang="en-US" dirty="0"/>
              <a:t>Number of red blood cells increases.</a:t>
            </a:r>
          </a:p>
          <a:p>
            <a:pPr>
              <a:spcBef>
                <a:spcPct val="35000"/>
              </a:spcBef>
            </a:pPr>
            <a:r>
              <a:rPr lang="en-US" altLang="en-US" dirty="0"/>
              <a:t>Speed of clotting increases.</a:t>
            </a:r>
          </a:p>
          <a:p>
            <a:pPr>
              <a:spcBef>
                <a:spcPct val="35000"/>
              </a:spcBef>
            </a:pPr>
            <a:r>
              <a:rPr lang="en-US" altLang="en-US" dirty="0"/>
              <a:t>Patient’s heart rate increases up to 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a:lnSpc>
                <a:spcPct val="85000"/>
              </a:lnSpc>
              <a:defRPr/>
            </a:pPr>
            <a:r>
              <a:rPr lang="en-US" dirty="0">
                <a:cs typeface="+mj-cs"/>
              </a:rPr>
              <a:t>Normal Changes in Pregnancy </a:t>
            </a:r>
            <a:r>
              <a:rPr lang="en-US" sz="2000" b="0" dirty="0">
                <a:cs typeface="+mj-cs"/>
              </a:rPr>
              <a:t>(5 of 6)</a:t>
            </a:r>
          </a:p>
        </p:txBody>
      </p:sp>
      <p:sp>
        <p:nvSpPr>
          <p:cNvPr id="27651" name="Rectangle 3"/>
          <p:cNvSpPr>
            <a:spLocks noGrp="1" noChangeArrowheads="1"/>
          </p:cNvSpPr>
          <p:nvPr>
            <p:ph type="body" idx="1"/>
          </p:nvPr>
        </p:nvSpPr>
        <p:spPr/>
        <p:txBody>
          <a:bodyPr rIns="228600"/>
          <a:lstStyle/>
          <a:p>
            <a:pPr>
              <a:spcBef>
                <a:spcPct val="35000"/>
              </a:spcBef>
            </a:pPr>
            <a:r>
              <a:rPr lang="en-US" altLang="en-US" dirty="0"/>
              <a:t>Changes in the GI tract cause an increased risk for:</a:t>
            </a:r>
          </a:p>
          <a:p>
            <a:pPr lvl="1">
              <a:spcBef>
                <a:spcPct val="35000"/>
              </a:spcBef>
            </a:pPr>
            <a:r>
              <a:rPr lang="en-US" altLang="en-US" dirty="0"/>
              <a:t>Gastroesophageal reflux</a:t>
            </a:r>
          </a:p>
          <a:p>
            <a:pPr lvl="1">
              <a:spcBef>
                <a:spcPct val="35000"/>
              </a:spcBef>
            </a:pPr>
            <a:r>
              <a:rPr lang="en-US" altLang="en-US" dirty="0"/>
              <a:t>Nausea</a:t>
            </a:r>
          </a:p>
          <a:p>
            <a:pPr lvl="1">
              <a:spcBef>
                <a:spcPct val="35000"/>
              </a:spcBef>
            </a:pPr>
            <a:r>
              <a:rPr lang="en-US" altLang="en-US" dirty="0"/>
              <a:t>Vomiting</a:t>
            </a:r>
          </a:p>
          <a:p>
            <a:pPr lvl="1">
              <a:spcBef>
                <a:spcPct val="35000"/>
              </a:spcBef>
            </a:pPr>
            <a:r>
              <a:rPr lang="en-US" altLang="en-US" dirty="0"/>
              <a:t>Potential aspiration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itle 1"/>
          <p:cNvSpPr>
            <a:spLocks noGrp="1"/>
          </p:cNvSpPr>
          <p:nvPr>
            <p:ph type="title"/>
          </p:nvPr>
        </p:nvSpPr>
        <p:spPr/>
        <p:txBody>
          <a:bodyPr/>
          <a:lstStyle/>
          <a:p>
            <a:pPr>
              <a:lnSpc>
                <a:spcPct val="85000"/>
              </a:lnSpc>
              <a:defRPr/>
            </a:pPr>
            <a:r>
              <a:rPr lang="en-US" dirty="0">
                <a:cs typeface="+mj-cs"/>
              </a:rPr>
              <a:t>Normal Changes in Pregnancy </a:t>
            </a:r>
            <a:r>
              <a:rPr lang="en-US" sz="2000" b="0" dirty="0">
                <a:cs typeface="+mj-cs"/>
              </a:rPr>
              <a:t>(6 of 6)</a:t>
            </a:r>
          </a:p>
        </p:txBody>
      </p:sp>
      <p:sp>
        <p:nvSpPr>
          <p:cNvPr id="29699" name="Content Placeholder 2"/>
          <p:cNvSpPr>
            <a:spLocks noGrp="1"/>
          </p:cNvSpPr>
          <p:nvPr>
            <p:ph type="body" idx="1"/>
          </p:nvPr>
        </p:nvSpPr>
        <p:spPr/>
        <p:txBody>
          <a:bodyPr rIns="228600"/>
          <a:lstStyle/>
          <a:p>
            <a:pPr>
              <a:spcBef>
                <a:spcPct val="35000"/>
              </a:spcBef>
            </a:pPr>
            <a:r>
              <a:rPr lang="en-US" altLang="en-US" dirty="0"/>
              <a:t>Weight gain during pregnancy is normal.</a:t>
            </a:r>
          </a:p>
          <a:p>
            <a:pPr lvl="1">
              <a:spcBef>
                <a:spcPct val="35000"/>
              </a:spcBef>
            </a:pPr>
            <a:r>
              <a:rPr lang="en-US" altLang="en-US" dirty="0"/>
              <a:t>Weight gain will challenge the heart and impact the musculoskeletal system.</a:t>
            </a:r>
          </a:p>
          <a:p>
            <a:pPr lvl="1">
              <a:spcBef>
                <a:spcPct val="35000"/>
              </a:spcBef>
            </a:pPr>
            <a:r>
              <a:rPr lang="en-US" altLang="en-US" dirty="0"/>
              <a:t>The joints become “looser” or less stable.</a:t>
            </a:r>
          </a:p>
          <a:p>
            <a:pPr lvl="1">
              <a:spcBef>
                <a:spcPct val="35000"/>
              </a:spcBef>
            </a:pPr>
            <a:r>
              <a:rPr lang="en-US" altLang="en-US" dirty="0"/>
              <a:t>Changes in the body’s center of gravity increase the risk of slips and falls.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itle 1"/>
          <p:cNvSpPr>
            <a:spLocks noGrp="1"/>
          </p:cNvSpPr>
          <p:nvPr>
            <p:ph type="title"/>
          </p:nvPr>
        </p:nvSpPr>
        <p:spPr/>
        <p:txBody>
          <a:bodyPr/>
          <a:lstStyle/>
          <a:p>
            <a:pPr>
              <a:lnSpc>
                <a:spcPct val="85000"/>
              </a:lnSpc>
              <a:defRPr/>
            </a:pPr>
            <a:r>
              <a:rPr lang="en-US" dirty="0">
                <a:cs typeface="+mj-cs"/>
              </a:rPr>
              <a:t>Complications of Pregnancy</a:t>
            </a:r>
          </a:p>
        </p:txBody>
      </p:sp>
      <p:sp>
        <p:nvSpPr>
          <p:cNvPr id="30723" name="Content Placeholder 2"/>
          <p:cNvSpPr>
            <a:spLocks noGrp="1"/>
          </p:cNvSpPr>
          <p:nvPr>
            <p:ph type="body" idx="1"/>
          </p:nvPr>
        </p:nvSpPr>
        <p:spPr/>
        <p:txBody>
          <a:bodyPr rIns="228600"/>
          <a:lstStyle/>
          <a:p>
            <a:pPr>
              <a:spcBef>
                <a:spcPct val="35000"/>
              </a:spcBef>
            </a:pPr>
            <a:r>
              <a:rPr lang="en-US" altLang="en-US" dirty="0"/>
              <a:t>Most pregnant women are healthy.</a:t>
            </a:r>
          </a:p>
          <a:p>
            <a:pPr>
              <a:spcBef>
                <a:spcPct val="35000"/>
              </a:spcBef>
            </a:pPr>
            <a:r>
              <a:rPr lang="en-US" altLang="en-US" dirty="0"/>
              <a:t>Some may be ill when they conceive or become ill during pregnancy.</a:t>
            </a:r>
          </a:p>
          <a:p>
            <a:pPr lvl="1">
              <a:spcBef>
                <a:spcPct val="35000"/>
              </a:spcBef>
            </a:pPr>
            <a:r>
              <a:rPr lang="en-US" altLang="en-US" dirty="0"/>
              <a:t>Use oxygen to treat any heart or lung disease in a pregnant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a:lnSpc>
                <a:spcPct val="85000"/>
              </a:lnSpc>
              <a:defRPr/>
            </a:pPr>
            <a:r>
              <a:rPr lang="en-US" dirty="0">
                <a:cs typeface="+mj-cs"/>
              </a:rPr>
              <a:t>Diabetes</a:t>
            </a:r>
          </a:p>
        </p:txBody>
      </p:sp>
      <p:sp>
        <p:nvSpPr>
          <p:cNvPr id="31747" name="Content Placeholder 2"/>
          <p:cNvSpPr>
            <a:spLocks noGrp="1"/>
          </p:cNvSpPr>
          <p:nvPr>
            <p:ph type="body" idx="1"/>
          </p:nvPr>
        </p:nvSpPr>
        <p:spPr/>
        <p:txBody>
          <a:bodyPr rIns="228600"/>
          <a:lstStyle/>
          <a:p>
            <a:pPr>
              <a:spcBef>
                <a:spcPct val="35000"/>
              </a:spcBef>
            </a:pPr>
            <a:r>
              <a:rPr lang="en-US" altLang="en-US" dirty="0"/>
              <a:t>Develops during pregnancy in many women who have not had it previously</a:t>
            </a:r>
          </a:p>
          <a:p>
            <a:pPr>
              <a:spcBef>
                <a:spcPct val="35000"/>
              </a:spcBef>
            </a:pPr>
            <a:r>
              <a:rPr lang="en-US" altLang="en-US" dirty="0"/>
              <a:t>Gestational diabetes usually resolves after delivery.</a:t>
            </a:r>
          </a:p>
          <a:p>
            <a:pPr>
              <a:spcBef>
                <a:spcPct val="35000"/>
              </a:spcBef>
            </a:pPr>
            <a:r>
              <a:rPr lang="en-US" altLang="en-US" dirty="0"/>
              <a:t>Treatment is the same as for any other patient with diabetes.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pPr>
              <a:lnSpc>
                <a:spcPct val="85000"/>
              </a:lnSpc>
              <a:defRPr/>
            </a:pPr>
            <a:r>
              <a:rPr lang="en-US" dirty="0">
                <a:cs typeface="+mj-cs"/>
              </a:rPr>
              <a:t>Hypertensive Disorders </a:t>
            </a:r>
            <a:r>
              <a:rPr lang="en-US" sz="2000" b="0" dirty="0">
                <a:cs typeface="+mj-cs"/>
              </a:rPr>
              <a:t>(1 of 4)</a:t>
            </a:r>
          </a:p>
        </p:txBody>
      </p:sp>
      <p:sp>
        <p:nvSpPr>
          <p:cNvPr id="32771" name="Content Placeholder 2"/>
          <p:cNvSpPr>
            <a:spLocks noGrp="1"/>
          </p:cNvSpPr>
          <p:nvPr>
            <p:ph type="body" idx="1"/>
          </p:nvPr>
        </p:nvSpPr>
        <p:spPr>
          <a:xfrm>
            <a:off x="925830" y="1490870"/>
            <a:ext cx="9640570" cy="4699047"/>
          </a:xfrm>
        </p:spPr>
        <p:txBody>
          <a:bodyPr rIns="228600"/>
          <a:lstStyle/>
          <a:p>
            <a:pPr>
              <a:spcBef>
                <a:spcPct val="35000"/>
              </a:spcBef>
            </a:pPr>
            <a:r>
              <a:rPr lang="en-US" altLang="en-US" dirty="0"/>
              <a:t>Gestational hypertension</a:t>
            </a:r>
          </a:p>
          <a:p>
            <a:pPr lvl="1">
              <a:spcBef>
                <a:spcPct val="35000"/>
              </a:spcBef>
            </a:pPr>
            <a:r>
              <a:rPr lang="en-US" altLang="en-US" dirty="0"/>
              <a:t>The presence of high blood pressure in the absence of other systemic effects</a:t>
            </a:r>
          </a:p>
          <a:p>
            <a:pPr lvl="1">
              <a:spcBef>
                <a:spcPct val="35000"/>
              </a:spcBef>
            </a:pPr>
            <a:r>
              <a:rPr lang="en-US" altLang="en-US" dirty="0"/>
              <a:t>Systolic pressure higher than 140 mm Hg and diastolic pressure higher than 90 mm Hg</a:t>
            </a:r>
          </a:p>
          <a:p>
            <a:pPr lvl="1">
              <a:spcBef>
                <a:spcPct val="35000"/>
              </a:spcBef>
            </a:pPr>
            <a:r>
              <a:rPr lang="en-US" altLang="en-US" dirty="0"/>
              <a:t>Considered severe with systolic pressure is higher than 160 mm Hg and/or diastolic pressure higher than 110 mm Hg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pPr>
              <a:lnSpc>
                <a:spcPct val="85000"/>
              </a:lnSpc>
              <a:defRPr/>
            </a:pPr>
            <a:r>
              <a:rPr lang="en-US" dirty="0">
                <a:cs typeface="+mj-cs"/>
              </a:rPr>
              <a:t>Hypertensive Disorders </a:t>
            </a:r>
            <a:r>
              <a:rPr lang="en-US" sz="2000" b="0" dirty="0">
                <a:cs typeface="+mj-cs"/>
              </a:rPr>
              <a:t>(2 of 4)</a:t>
            </a:r>
          </a:p>
        </p:txBody>
      </p:sp>
      <p:sp>
        <p:nvSpPr>
          <p:cNvPr id="32771" name="Content Placeholder 2"/>
          <p:cNvSpPr>
            <a:spLocks noGrp="1"/>
          </p:cNvSpPr>
          <p:nvPr>
            <p:ph type="body" idx="1"/>
          </p:nvPr>
        </p:nvSpPr>
        <p:spPr/>
        <p:txBody>
          <a:bodyPr rIns="228600"/>
          <a:lstStyle/>
          <a:p>
            <a:pPr>
              <a:spcBef>
                <a:spcPct val="35000"/>
              </a:spcBef>
            </a:pPr>
            <a:r>
              <a:rPr lang="en-US" altLang="en-US" dirty="0"/>
              <a:t>Preeclampsia is pregnancy-induced hypertension.</a:t>
            </a:r>
          </a:p>
          <a:p>
            <a:pPr lvl="1">
              <a:spcBef>
                <a:spcPct val="35000"/>
              </a:spcBef>
            </a:pPr>
            <a:r>
              <a:rPr lang="en-US" altLang="en-US" dirty="0"/>
              <a:t>Can develop after the 20th week of gestation</a:t>
            </a:r>
          </a:p>
          <a:p>
            <a:pPr lvl="1">
              <a:spcBef>
                <a:spcPct val="35000"/>
              </a:spcBef>
            </a:pPr>
            <a:r>
              <a:rPr lang="en-US" altLang="en-US" dirty="0"/>
              <a:t>Signs and symptoms include severe hypertension, severe or persistent headache, visual abnormalities, swelling in the hands and feet, and anxiety.</a:t>
            </a:r>
          </a:p>
        </p:txBody>
      </p:sp>
    </p:spTree>
    <p:extLst>
      <p:ext uri="{BB962C8B-B14F-4D97-AF65-F5344CB8AC3E}">
        <p14:creationId xmlns:p14="http://schemas.microsoft.com/office/powerpoint/2010/main" val="388342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lnSpc>
                <a:spcPct val="85000"/>
              </a:lnSpc>
              <a:defRPr/>
            </a:pPr>
            <a:r>
              <a:rPr lang="en-US" dirty="0">
                <a:cs typeface="+mj-cs"/>
              </a:rPr>
              <a:t>Hypertensive Disorders </a:t>
            </a:r>
            <a:r>
              <a:rPr lang="en-US" sz="2000" b="0" dirty="0">
                <a:cs typeface="+mj-cs"/>
              </a:rPr>
              <a:t>(3 of 4)</a:t>
            </a:r>
          </a:p>
        </p:txBody>
      </p:sp>
      <p:sp>
        <p:nvSpPr>
          <p:cNvPr id="33795" name="Rectangle 3"/>
          <p:cNvSpPr>
            <a:spLocks noGrp="1" noChangeArrowheads="1"/>
          </p:cNvSpPr>
          <p:nvPr>
            <p:ph type="body" idx="1"/>
          </p:nvPr>
        </p:nvSpPr>
        <p:spPr/>
        <p:txBody>
          <a:bodyPr rIns="228600"/>
          <a:lstStyle/>
          <a:p>
            <a:pPr>
              <a:spcBef>
                <a:spcPct val="35000"/>
              </a:spcBef>
            </a:pPr>
            <a:r>
              <a:rPr lang="en-US" altLang="en-US" dirty="0"/>
              <a:t>Eclampsia is characterized by seizures that occur as a result of hypertension.</a:t>
            </a:r>
          </a:p>
          <a:p>
            <a:pPr lvl="1">
              <a:spcBef>
                <a:spcPct val="35000"/>
              </a:spcBef>
            </a:pPr>
            <a:r>
              <a:rPr lang="en-US" altLang="en-US" dirty="0"/>
              <a:t>To treat seizures caused by eclampsia:</a:t>
            </a:r>
          </a:p>
          <a:p>
            <a:pPr lvl="2">
              <a:spcBef>
                <a:spcPts val="900"/>
              </a:spcBef>
            </a:pPr>
            <a:r>
              <a:rPr lang="en-US" altLang="en-US" sz="2000" dirty="0"/>
              <a:t>Lie the patient on her left side.</a:t>
            </a:r>
          </a:p>
          <a:p>
            <a:pPr lvl="2">
              <a:spcBef>
                <a:spcPts val="900"/>
              </a:spcBef>
            </a:pPr>
            <a:r>
              <a:rPr lang="en-US" altLang="en-US" sz="2000" dirty="0"/>
              <a:t>Maintain her airway.</a:t>
            </a:r>
          </a:p>
          <a:p>
            <a:pPr lvl="2">
              <a:spcBef>
                <a:spcPts val="900"/>
              </a:spcBef>
            </a:pPr>
            <a:r>
              <a:rPr lang="en-US" altLang="en-US" sz="2000" dirty="0"/>
              <a:t>Administer supplemental oxygen if necessary.</a:t>
            </a:r>
          </a:p>
          <a:p>
            <a:pPr lvl="2">
              <a:spcBef>
                <a:spcPts val="900"/>
              </a:spcBef>
            </a:pPr>
            <a:r>
              <a:rPr lang="en-US" altLang="en-US" sz="2000" dirty="0"/>
              <a:t>If vomiting occurs, suction the airway.</a:t>
            </a:r>
          </a:p>
          <a:p>
            <a:pPr lvl="2">
              <a:spcBef>
                <a:spcPts val="900"/>
              </a:spcBef>
            </a:pPr>
            <a:r>
              <a:rPr lang="en-US" altLang="en-US" sz="2000" dirty="0"/>
              <a:t>Provide rapid transport and call for 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7)</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Obstetrics</a:t>
            </a:r>
          </a:p>
          <a:p>
            <a:pPr eaLnBrk="1" hangingPunct="1">
              <a:spcBef>
                <a:spcPct val="35000"/>
              </a:spcBef>
            </a:pPr>
            <a:r>
              <a:rPr lang="en-US" altLang="en-US" dirty="0"/>
              <a:t>Recognition and management of</a:t>
            </a:r>
          </a:p>
          <a:p>
            <a:pPr lvl="1" eaLnBrk="1" hangingPunct="1">
              <a:spcBef>
                <a:spcPct val="35000"/>
              </a:spcBef>
            </a:pPr>
            <a:r>
              <a:rPr lang="en-US" altLang="en-US" dirty="0"/>
              <a:t>Normal delivery</a:t>
            </a:r>
          </a:p>
          <a:p>
            <a:pPr lvl="1" eaLnBrk="1" hangingPunct="1">
              <a:spcBef>
                <a:spcPct val="35000"/>
              </a:spcBef>
            </a:pPr>
            <a:r>
              <a:rPr lang="en-US" altLang="en-US" dirty="0"/>
              <a:t>Vaginal bleeding in the pregnant patient</a:t>
            </a:r>
          </a:p>
          <a:p>
            <a:pPr eaLnBrk="1" hangingPunct="1">
              <a:spcBef>
                <a:spcPct val="35000"/>
              </a:spcBef>
            </a:pPr>
            <a:r>
              <a:rPr lang="en-US" altLang="en-US" dirty="0"/>
              <a:t>Anatomy and physiology of normal pregnancy</a:t>
            </a:r>
          </a:p>
          <a:p>
            <a:pPr eaLnBrk="1" hangingPunct="1">
              <a:spcBef>
                <a:spcPct val="35000"/>
              </a:spcBef>
            </a:pPr>
            <a:r>
              <a:rPr lang="en-US" altLang="en-US" dirty="0"/>
              <a:t>Pathophysiology of complications of pregnancy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a:lnSpc>
                <a:spcPct val="85000"/>
              </a:lnSpc>
              <a:defRPr/>
            </a:pPr>
            <a:r>
              <a:rPr lang="en-US" dirty="0">
                <a:cs typeface="+mj-cs"/>
              </a:rPr>
              <a:t>Hypertensive Disorders </a:t>
            </a:r>
            <a:r>
              <a:rPr lang="en-US" sz="2000" b="0" dirty="0">
                <a:cs typeface="+mj-cs"/>
              </a:rPr>
              <a:t>(4 of 4)</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Transporting the patient on her left side can also prevent supine hypotensive syndrome.</a:t>
            </a:r>
          </a:p>
          <a:p>
            <a:pPr lvl="1">
              <a:spcBef>
                <a:spcPct val="35000"/>
              </a:spcBef>
            </a:pPr>
            <a:r>
              <a:rPr lang="en-US" altLang="en-US" dirty="0"/>
              <a:t>Caused by compression of the descending aorta and the inferior vena cava by the pregnant uterus when the patient lies supine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itle 1"/>
          <p:cNvSpPr>
            <a:spLocks noGrp="1"/>
          </p:cNvSpPr>
          <p:nvPr>
            <p:ph type="title"/>
          </p:nvPr>
        </p:nvSpPr>
        <p:spPr/>
        <p:txBody>
          <a:bodyPr/>
          <a:lstStyle/>
          <a:p>
            <a:pPr>
              <a:lnSpc>
                <a:spcPct val="85000"/>
              </a:lnSpc>
              <a:defRPr/>
            </a:pPr>
            <a:r>
              <a:rPr lang="en-US" dirty="0">
                <a:cs typeface="+mj-cs"/>
              </a:rPr>
              <a:t>Bleeding </a:t>
            </a:r>
            <a:r>
              <a:rPr lang="en-US" sz="2000" b="0" dirty="0">
                <a:cs typeface="+mj-cs"/>
              </a:rPr>
              <a:t>(1 of 4)</a:t>
            </a:r>
          </a:p>
        </p:txBody>
      </p:sp>
      <p:sp>
        <p:nvSpPr>
          <p:cNvPr id="35843" name="Content Placeholder 5"/>
          <p:cNvSpPr>
            <a:spLocks noGrp="1"/>
          </p:cNvSpPr>
          <p:nvPr>
            <p:ph sz="half" idx="2"/>
          </p:nvPr>
        </p:nvSpPr>
        <p:spPr/>
        <p:txBody>
          <a:bodyPr/>
          <a:lstStyle/>
          <a:p>
            <a:pPr>
              <a:spcBef>
                <a:spcPct val="35000"/>
              </a:spcBef>
            </a:pPr>
            <a:r>
              <a:rPr lang="en-US" altLang="en-US" dirty="0"/>
              <a:t>Internal bleeding may be a sign of an ectopic pregnancy.</a:t>
            </a:r>
          </a:p>
          <a:p>
            <a:pPr lvl="1">
              <a:spcBef>
                <a:spcPct val="35000"/>
              </a:spcBef>
            </a:pPr>
            <a:r>
              <a:rPr lang="en-US" altLang="en-US" dirty="0"/>
              <a:t>An embryo develops outside the uterus, most often in a fallopian tube.</a:t>
            </a:r>
          </a:p>
          <a:p>
            <a:endParaRPr lang="en-US" altLang="en-US" dirty="0"/>
          </a:p>
        </p:txBody>
      </p:sp>
      <p:sp>
        <p:nvSpPr>
          <p:cNvPr id="2" name="Rectangle 1"/>
          <p:cNvSpPr/>
          <p:nvPr/>
        </p:nvSpPr>
        <p:spPr>
          <a:xfrm>
            <a:off x="875129" y="4047857"/>
            <a:ext cx="5487571" cy="1200329"/>
          </a:xfrm>
          <a:prstGeom prst="rect">
            <a:avLst/>
          </a:prstGeom>
        </p:spPr>
        <p:txBody>
          <a:bodyPr wrap="square">
            <a:spAutoFit/>
          </a:bodyPr>
          <a:lstStyle/>
          <a:p>
            <a:r>
              <a:rPr lang="en-US" b="1" dirty="0"/>
              <a:t>FIGURE 34-3 </a:t>
            </a:r>
            <a:r>
              <a:rPr lang="en-US" dirty="0"/>
              <a:t>In an ectopic pregnancy, a fertilized egg implants somewhere other than in the uterus. Here, it is implanted in one of the fallopian tubes, the most common location for an ectopic pregnancy.</a:t>
            </a:r>
          </a:p>
        </p:txBody>
      </p:sp>
      <p:sp>
        <p:nvSpPr>
          <p:cNvPr id="3" name="Rectangle 2"/>
          <p:cNvSpPr/>
          <p:nvPr/>
        </p:nvSpPr>
        <p:spPr>
          <a:xfrm>
            <a:off x="887829" y="524818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3074" name="Picture 2" descr="A diagram of an ectopic pregnancy. The fertilized egg is implanted midway of the fallopian tube. The ovary and the uterus are label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29" y="1473200"/>
            <a:ext cx="4799012" cy="2572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itle 1"/>
          <p:cNvSpPr>
            <a:spLocks noGrp="1"/>
          </p:cNvSpPr>
          <p:nvPr>
            <p:ph type="title"/>
          </p:nvPr>
        </p:nvSpPr>
        <p:spPr/>
        <p:txBody>
          <a:bodyPr/>
          <a:lstStyle/>
          <a:p>
            <a:pPr>
              <a:lnSpc>
                <a:spcPct val="85000"/>
              </a:lnSpc>
              <a:defRPr/>
            </a:pPr>
            <a:r>
              <a:rPr lang="en-US" dirty="0">
                <a:cs typeface="+mj-cs"/>
              </a:rPr>
              <a:t>Bleeding </a:t>
            </a:r>
            <a:r>
              <a:rPr lang="en-US" sz="2000" b="0" dirty="0">
                <a:cs typeface="+mj-cs"/>
              </a:rPr>
              <a:t>(2 of 4)</a:t>
            </a:r>
          </a:p>
        </p:txBody>
      </p:sp>
      <p:sp>
        <p:nvSpPr>
          <p:cNvPr id="36867" name="Content Placeholder 2"/>
          <p:cNvSpPr>
            <a:spLocks noGrp="1"/>
          </p:cNvSpPr>
          <p:nvPr>
            <p:ph type="body" idx="1"/>
          </p:nvPr>
        </p:nvSpPr>
        <p:spPr/>
        <p:txBody>
          <a:bodyPr rIns="228600"/>
          <a:lstStyle/>
          <a:p>
            <a:pPr>
              <a:spcBef>
                <a:spcPct val="35000"/>
              </a:spcBef>
            </a:pPr>
            <a:r>
              <a:rPr lang="en-US" altLang="en-US" dirty="0"/>
              <a:t>Consider an ectopic pregnancy in the presence of severe abdominal pain and vaginal bleeding during the first trimester.</a:t>
            </a:r>
          </a:p>
          <a:p>
            <a:pPr>
              <a:spcBef>
                <a:spcPct val="35000"/>
              </a:spcBef>
            </a:pPr>
            <a:r>
              <a:rPr lang="en-US" altLang="en-US" dirty="0"/>
              <a:t>Consider the possibility in a woman who has missed a menstrual cycle and complains of sudden, severe pain in the lower abdomen.</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itle 1"/>
          <p:cNvSpPr>
            <a:spLocks noGrp="1"/>
          </p:cNvSpPr>
          <p:nvPr>
            <p:ph type="title"/>
          </p:nvPr>
        </p:nvSpPr>
        <p:spPr/>
        <p:txBody>
          <a:bodyPr/>
          <a:lstStyle/>
          <a:p>
            <a:pPr>
              <a:lnSpc>
                <a:spcPct val="85000"/>
              </a:lnSpc>
              <a:defRPr/>
            </a:pPr>
            <a:r>
              <a:rPr lang="en-US" dirty="0">
                <a:cs typeface="+mj-cs"/>
              </a:rPr>
              <a:t>Bleeding </a:t>
            </a:r>
            <a:r>
              <a:rPr lang="en-US" sz="2000" b="0" dirty="0">
                <a:cs typeface="+mj-cs"/>
              </a:rPr>
              <a:t>(3 of 4)</a:t>
            </a:r>
          </a:p>
        </p:txBody>
      </p:sp>
      <p:sp>
        <p:nvSpPr>
          <p:cNvPr id="37891" name="Content Placeholder 2"/>
          <p:cNvSpPr>
            <a:spLocks noGrp="1"/>
          </p:cNvSpPr>
          <p:nvPr>
            <p:ph type="body" idx="1"/>
          </p:nvPr>
        </p:nvSpPr>
        <p:spPr>
          <a:xfrm>
            <a:off x="925830" y="1490870"/>
            <a:ext cx="9716770" cy="4699047"/>
          </a:xfrm>
        </p:spPr>
        <p:txBody>
          <a:bodyPr rIns="228600"/>
          <a:lstStyle/>
          <a:p>
            <a:pPr>
              <a:spcBef>
                <a:spcPct val="35000"/>
              </a:spcBef>
            </a:pPr>
            <a:r>
              <a:rPr lang="en-US" altLang="en-US" dirty="0"/>
              <a:t>Hemorrhage from the vagina that occurs before labor begins may be very serious.</a:t>
            </a:r>
          </a:p>
          <a:p>
            <a:pPr>
              <a:spcBef>
                <a:spcPct val="35000"/>
              </a:spcBef>
            </a:pPr>
            <a:r>
              <a:rPr lang="en-US" altLang="en-US" dirty="0"/>
              <a:t>May be a sign of spontaneous abortion, or miscarriage.</a:t>
            </a:r>
          </a:p>
          <a:p>
            <a:pPr>
              <a:spcBef>
                <a:spcPct val="35000"/>
              </a:spcBef>
            </a:pPr>
            <a:r>
              <a:rPr lang="en-US" altLang="en-US" dirty="0"/>
              <a:t>In abruptio placenta, the placenta separates prematurely from the wall of the uterus.</a:t>
            </a:r>
          </a:p>
          <a:p>
            <a:pPr>
              <a:spcBef>
                <a:spcPct val="35000"/>
              </a:spcBef>
            </a:pPr>
            <a:r>
              <a:rPr lang="en-US" altLang="en-US" dirty="0"/>
              <a:t>In placenta previa, the placenta develops over and covers the cervix.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itle 1"/>
          <p:cNvSpPr>
            <a:spLocks noGrp="1"/>
          </p:cNvSpPr>
          <p:nvPr>
            <p:ph type="title"/>
          </p:nvPr>
        </p:nvSpPr>
        <p:spPr/>
        <p:txBody>
          <a:bodyPr/>
          <a:lstStyle/>
          <a:p>
            <a:pPr>
              <a:lnSpc>
                <a:spcPct val="85000"/>
              </a:lnSpc>
              <a:defRPr/>
            </a:pPr>
            <a:r>
              <a:rPr lang="en-US" dirty="0">
                <a:cs typeface="+mj-cs"/>
              </a:rPr>
              <a:t>Bleeding </a:t>
            </a:r>
            <a:r>
              <a:rPr lang="en-US" sz="2000" b="0" dirty="0">
                <a:cs typeface="+mj-cs"/>
              </a:rPr>
              <a:t>(4 of 4)</a:t>
            </a:r>
          </a:p>
        </p:txBody>
      </p:sp>
      <p:sp>
        <p:nvSpPr>
          <p:cNvPr id="2" name="Rectangle 1"/>
          <p:cNvSpPr/>
          <p:nvPr/>
        </p:nvSpPr>
        <p:spPr>
          <a:xfrm>
            <a:off x="901700" y="5529012"/>
            <a:ext cx="4927600" cy="646331"/>
          </a:xfrm>
          <a:prstGeom prst="rect">
            <a:avLst/>
          </a:prstGeom>
        </p:spPr>
        <p:txBody>
          <a:bodyPr wrap="square">
            <a:spAutoFit/>
          </a:bodyPr>
          <a:lstStyle/>
          <a:p>
            <a:r>
              <a:rPr lang="en-US" b="1" dirty="0"/>
              <a:t>FIGURE 34-4 </a:t>
            </a:r>
            <a:r>
              <a:rPr lang="en-US" dirty="0"/>
              <a:t>In </a:t>
            </a:r>
            <a:r>
              <a:rPr lang="en-US" dirty="0" err="1"/>
              <a:t>abruptio</a:t>
            </a:r>
            <a:r>
              <a:rPr lang="en-US" dirty="0"/>
              <a:t> placentae, the placenta</a:t>
            </a:r>
          </a:p>
          <a:p>
            <a:r>
              <a:rPr lang="en-US" dirty="0"/>
              <a:t>separates prematurely from the wall of the uterus.</a:t>
            </a:r>
          </a:p>
        </p:txBody>
      </p:sp>
      <p:sp>
        <p:nvSpPr>
          <p:cNvPr id="3" name="Rectangle 2"/>
          <p:cNvSpPr/>
          <p:nvPr/>
        </p:nvSpPr>
        <p:spPr>
          <a:xfrm>
            <a:off x="889827" y="617534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9" name="Rectangle 8"/>
          <p:cNvSpPr/>
          <p:nvPr/>
        </p:nvSpPr>
        <p:spPr>
          <a:xfrm>
            <a:off x="6383504" y="628260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6409269" y="5674371"/>
            <a:ext cx="4591051" cy="646331"/>
          </a:xfrm>
          <a:prstGeom prst="rect">
            <a:avLst/>
          </a:prstGeom>
        </p:spPr>
        <p:txBody>
          <a:bodyPr wrap="square">
            <a:spAutoFit/>
          </a:bodyPr>
          <a:lstStyle/>
          <a:p>
            <a:r>
              <a:rPr lang="en-US" b="1" dirty="0"/>
              <a:t>FIGURE 34-5 </a:t>
            </a:r>
            <a:r>
              <a:rPr lang="en-US" dirty="0"/>
              <a:t>In placenta </a:t>
            </a:r>
            <a:r>
              <a:rPr lang="en-US" dirty="0" err="1"/>
              <a:t>previa</a:t>
            </a:r>
            <a:r>
              <a:rPr lang="en-US" dirty="0"/>
              <a:t>, the placenta develops over and covers the cervix.</a:t>
            </a:r>
          </a:p>
        </p:txBody>
      </p:sp>
      <p:pic>
        <p:nvPicPr>
          <p:cNvPr id="4098" name="Picture 2" descr="The placenta has separated from the fundal wall of the placenta. There is hemorrhage between the wall and placenta which is leaking out of the vagina.&#10;" title="A diagram of the sagittal view of the abdomen of a pregnant woman with abruptio placenta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322255"/>
            <a:ext cx="3924300" cy="4190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he placenta is at the cervical side of the uterus and covering the opening. There is hemorrhage, which is leaking out of the vagina.&#10;" title="A diagram of the sagittal view of the abdomen of a pregnant woman with placenta prev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269" y="1149333"/>
            <a:ext cx="4373032" cy="4486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a:lnSpc>
                <a:spcPct val="85000"/>
              </a:lnSpc>
              <a:defRPr/>
            </a:pPr>
            <a:r>
              <a:rPr lang="en-US" dirty="0">
                <a:cs typeface="+mj-cs"/>
              </a:rPr>
              <a:t>Abortion</a:t>
            </a:r>
          </a:p>
        </p:txBody>
      </p:sp>
      <p:sp>
        <p:nvSpPr>
          <p:cNvPr id="39939" name="Rectangle 3"/>
          <p:cNvSpPr>
            <a:spLocks noGrp="1" noChangeArrowheads="1"/>
          </p:cNvSpPr>
          <p:nvPr>
            <p:ph type="body" idx="1"/>
          </p:nvPr>
        </p:nvSpPr>
        <p:spPr/>
        <p:txBody>
          <a:bodyPr rIns="228600"/>
          <a:lstStyle/>
          <a:p>
            <a:pPr>
              <a:spcBef>
                <a:spcPct val="35000"/>
              </a:spcBef>
            </a:pPr>
            <a:r>
              <a:rPr lang="en-US" altLang="en-US" dirty="0"/>
              <a:t>Passage of the fetus and placenta before 20 weeks</a:t>
            </a:r>
          </a:p>
          <a:p>
            <a:pPr>
              <a:spcBef>
                <a:spcPct val="35000"/>
              </a:spcBef>
            </a:pPr>
            <a:r>
              <a:rPr lang="en-US" altLang="en-US" dirty="0"/>
              <a:t>May be spontaneous or induced</a:t>
            </a:r>
          </a:p>
          <a:p>
            <a:pPr>
              <a:spcBef>
                <a:spcPct val="35000"/>
              </a:spcBef>
            </a:pPr>
            <a:r>
              <a:rPr lang="en-US" altLang="en-US" dirty="0"/>
              <a:t>Most serious complications are bleeding and infection.</a:t>
            </a:r>
          </a:p>
          <a:p>
            <a:pPr>
              <a:spcBef>
                <a:spcPct val="35000"/>
              </a:spcBef>
            </a:pPr>
            <a:r>
              <a:rPr lang="en-US" altLang="en-US" dirty="0"/>
              <a:t>If the woman is in shock, treat and transport her promptly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a:lnSpc>
                <a:spcPct val="85000"/>
              </a:lnSpc>
              <a:defRPr/>
            </a:pPr>
            <a:r>
              <a:rPr lang="en-US" dirty="0">
                <a:cs typeface="+mj-cs"/>
              </a:rPr>
              <a:t>Abuse </a:t>
            </a:r>
            <a:r>
              <a:rPr lang="en-US" sz="2000" b="0" dirty="0">
                <a:cs typeface="+mj-cs"/>
              </a:rPr>
              <a:t>(1 of 2)</a:t>
            </a:r>
          </a:p>
        </p:txBody>
      </p:sp>
      <p:sp>
        <p:nvSpPr>
          <p:cNvPr id="40963" name="Rectangle 3"/>
          <p:cNvSpPr>
            <a:spLocks noGrp="1" noChangeArrowheads="1"/>
          </p:cNvSpPr>
          <p:nvPr>
            <p:ph type="body" idx="1"/>
          </p:nvPr>
        </p:nvSpPr>
        <p:spPr/>
        <p:txBody>
          <a:bodyPr rIns="228600"/>
          <a:lstStyle/>
          <a:p>
            <a:pPr>
              <a:spcBef>
                <a:spcPct val="35000"/>
              </a:spcBef>
            </a:pPr>
            <a:r>
              <a:rPr lang="en-US" altLang="en-US" dirty="0"/>
              <a:t>Pregnant women have an increased chance of being victims of domestic violence and abuse.</a:t>
            </a:r>
          </a:p>
          <a:p>
            <a:pPr>
              <a:spcBef>
                <a:spcPct val="35000"/>
              </a:spcBef>
            </a:pPr>
            <a:r>
              <a:rPr lang="en-US" altLang="en-US" dirty="0"/>
              <a:t>Abuse increases the chance of:</a:t>
            </a:r>
          </a:p>
          <a:p>
            <a:pPr lvl="1">
              <a:spcBef>
                <a:spcPct val="35000"/>
              </a:spcBef>
            </a:pPr>
            <a:r>
              <a:rPr lang="en-US" altLang="en-US" dirty="0"/>
              <a:t>Spontaneous abortion</a:t>
            </a:r>
          </a:p>
          <a:p>
            <a:pPr lvl="1">
              <a:spcBef>
                <a:spcPct val="35000"/>
              </a:spcBef>
            </a:pPr>
            <a:r>
              <a:rPr lang="en-US" altLang="en-US" dirty="0"/>
              <a:t>Premature delivery</a:t>
            </a:r>
          </a:p>
          <a:p>
            <a:pPr lvl="1">
              <a:spcBef>
                <a:spcPct val="35000"/>
              </a:spcBef>
            </a:pPr>
            <a:r>
              <a:rPr lang="en-US" altLang="en-US" dirty="0"/>
              <a:t>Low birth weight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pPr>
              <a:lnSpc>
                <a:spcPct val="85000"/>
              </a:lnSpc>
              <a:defRPr/>
            </a:pPr>
            <a:r>
              <a:rPr lang="en-US" dirty="0">
                <a:cs typeface="+mj-cs"/>
              </a:rPr>
              <a:t>Abuse </a:t>
            </a:r>
            <a:r>
              <a:rPr lang="en-US" sz="2000" b="0" dirty="0">
                <a:cs typeface="+mj-cs"/>
              </a:rPr>
              <a:t>(2 of 2)</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The woman is at risk from bleeding, infection, and uterine rupture.</a:t>
            </a:r>
          </a:p>
          <a:p>
            <a:pPr>
              <a:spcBef>
                <a:spcPct val="35000"/>
              </a:spcBef>
            </a:pPr>
            <a:r>
              <a:rPr lang="en-US" altLang="en-US" dirty="0"/>
              <a:t>Pay attention to the environment for any signs of abuse.</a:t>
            </a:r>
          </a:p>
          <a:p>
            <a:pPr>
              <a:spcBef>
                <a:spcPct val="35000"/>
              </a:spcBef>
            </a:pPr>
            <a:r>
              <a:rPr lang="en-US" altLang="en-US" dirty="0"/>
              <a:t>Talk to the patient in a private area, away from the potential abuser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a:lnSpc>
                <a:spcPct val="85000"/>
              </a:lnSpc>
              <a:defRPr/>
            </a:pPr>
            <a:r>
              <a:rPr lang="en-US" dirty="0">
                <a:cs typeface="+mj-cs"/>
              </a:rPr>
              <a:t>Substance Abuse </a:t>
            </a:r>
            <a:r>
              <a:rPr lang="en-US" sz="2000" b="0" dirty="0">
                <a:cs typeface="+mj-cs"/>
              </a:rPr>
              <a:t>(1 of 2)</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Effects of addiction on the fetus include:</a:t>
            </a:r>
          </a:p>
          <a:p>
            <a:pPr lvl="1">
              <a:spcBef>
                <a:spcPct val="35000"/>
              </a:spcBef>
            </a:pPr>
            <a:r>
              <a:rPr lang="en-US" altLang="en-US" dirty="0"/>
              <a:t>Prematurity</a:t>
            </a:r>
          </a:p>
          <a:p>
            <a:pPr lvl="1">
              <a:spcBef>
                <a:spcPct val="35000"/>
              </a:spcBef>
            </a:pPr>
            <a:r>
              <a:rPr lang="en-US" altLang="en-US" dirty="0"/>
              <a:t>Low birth weight</a:t>
            </a:r>
          </a:p>
          <a:p>
            <a:pPr lvl="1">
              <a:spcBef>
                <a:spcPct val="35000"/>
              </a:spcBef>
            </a:pPr>
            <a:r>
              <a:rPr lang="en-US" altLang="en-US" dirty="0"/>
              <a:t>Severe respiratory distress</a:t>
            </a:r>
          </a:p>
          <a:p>
            <a:pPr lvl="1">
              <a:spcBef>
                <a:spcPct val="35000"/>
              </a:spcBef>
            </a:pPr>
            <a:r>
              <a:rPr lang="en-US" altLang="en-US" dirty="0"/>
              <a:t>Death</a:t>
            </a:r>
          </a:p>
          <a:p>
            <a:pPr>
              <a:spcBef>
                <a:spcPct val="35000"/>
              </a:spcBef>
            </a:pPr>
            <a:r>
              <a:rPr lang="en-US" altLang="en-US" dirty="0"/>
              <a:t>Fetal alcohol syndrome describes the condition of infants born to women who have abused alcohol.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pPr>
              <a:lnSpc>
                <a:spcPct val="85000"/>
              </a:lnSpc>
              <a:defRPr/>
            </a:pPr>
            <a:r>
              <a:rPr lang="en-US" dirty="0">
                <a:cs typeface="+mj-cs"/>
              </a:rPr>
              <a:t>Substance Abuse </a:t>
            </a:r>
            <a:r>
              <a:rPr lang="en-US" sz="2000" b="0" dirty="0">
                <a:cs typeface="+mj-cs"/>
              </a:rPr>
              <a:t>(2 of 2)</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Pay special attention to your safety.</a:t>
            </a:r>
          </a:p>
          <a:p>
            <a:pPr>
              <a:spcBef>
                <a:spcPct val="35000"/>
              </a:spcBef>
            </a:pPr>
            <a:r>
              <a:rPr lang="en-US" altLang="en-US" dirty="0"/>
              <a:t>Look for clues that you are dealing with an addicted patient.</a:t>
            </a:r>
          </a:p>
          <a:p>
            <a:pPr>
              <a:spcBef>
                <a:spcPct val="35000"/>
              </a:spcBef>
            </a:pPr>
            <a:r>
              <a:rPr lang="en-US" altLang="en-US" dirty="0"/>
              <a:t>The newborn will probably need immediate resuscitation.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7)</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Obstetrics (cont’d)</a:t>
            </a:r>
          </a:p>
          <a:p>
            <a:pPr eaLnBrk="1" hangingPunct="1">
              <a:spcBef>
                <a:spcPct val="35000"/>
              </a:spcBef>
            </a:pPr>
            <a:r>
              <a:rPr lang="en-US" altLang="en-US" dirty="0"/>
              <a:t>Assessment of the pregnant patient</a:t>
            </a:r>
          </a:p>
          <a:p>
            <a:pPr eaLnBrk="1" hangingPunct="1">
              <a:spcBef>
                <a:spcPct val="35000"/>
              </a:spcBef>
            </a:pPr>
            <a:r>
              <a:rPr lang="en-US" altLang="en-US" dirty="0"/>
              <a:t>Management of</a:t>
            </a:r>
          </a:p>
          <a:p>
            <a:pPr lvl="1" eaLnBrk="1" hangingPunct="1">
              <a:spcBef>
                <a:spcPct val="35000"/>
              </a:spcBef>
            </a:pPr>
            <a:r>
              <a:rPr lang="en-US" altLang="en-US" dirty="0"/>
              <a:t>Normal delivery</a:t>
            </a:r>
          </a:p>
          <a:p>
            <a:pPr lvl="1" eaLnBrk="1" hangingPunct="1">
              <a:spcBef>
                <a:spcPct val="35000"/>
              </a:spcBef>
            </a:pPr>
            <a:r>
              <a:rPr lang="en-US" altLang="en-US" dirty="0"/>
              <a:t>Abnormal delivery</a:t>
            </a:r>
          </a:p>
          <a:p>
            <a:pPr lvl="2" eaLnBrk="1" hangingPunct="1">
              <a:spcBef>
                <a:spcPts val="900"/>
              </a:spcBef>
            </a:pPr>
            <a:r>
              <a:rPr lang="en-US" altLang="en-US" sz="2000" dirty="0"/>
              <a:t>Nuchal cord</a:t>
            </a:r>
          </a:p>
          <a:p>
            <a:pPr lvl="2" eaLnBrk="1" hangingPunct="1">
              <a:spcBef>
                <a:spcPts val="900"/>
              </a:spcBef>
            </a:pPr>
            <a:r>
              <a:rPr lang="en-US" altLang="en-US" sz="2000" dirty="0"/>
              <a:t>Prolapsed cord</a:t>
            </a:r>
          </a:p>
          <a:p>
            <a:pPr lvl="2" eaLnBrk="1" hangingPunct="1">
              <a:spcBef>
                <a:spcPts val="900"/>
              </a:spcBef>
            </a:pPr>
            <a:r>
              <a:rPr lang="en-US" altLang="en-US" sz="2000" dirty="0"/>
              <a:t>Breech delivery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(1 of 8)</a:t>
            </a:r>
          </a:p>
        </p:txBody>
      </p:sp>
      <p:sp>
        <p:nvSpPr>
          <p:cNvPr id="45059" name="Content Placeholder 2"/>
          <p:cNvSpPr>
            <a:spLocks noGrp="1"/>
          </p:cNvSpPr>
          <p:nvPr>
            <p:ph type="body" idx="1"/>
          </p:nvPr>
        </p:nvSpPr>
        <p:spPr/>
        <p:txBody>
          <a:bodyPr rIns="228600"/>
          <a:lstStyle/>
          <a:p>
            <a:pPr>
              <a:spcBef>
                <a:spcPct val="35000"/>
              </a:spcBef>
            </a:pPr>
            <a:r>
              <a:rPr lang="en-US" altLang="en-US" dirty="0"/>
              <a:t>With a trauma call involving a pregnant woman, you have two patients:</a:t>
            </a:r>
          </a:p>
          <a:p>
            <a:pPr lvl="1">
              <a:spcBef>
                <a:spcPct val="35000"/>
              </a:spcBef>
            </a:pPr>
            <a:r>
              <a:rPr lang="en-US" altLang="en-US" dirty="0"/>
              <a:t>The woman</a:t>
            </a:r>
          </a:p>
          <a:p>
            <a:pPr lvl="1">
              <a:spcBef>
                <a:spcPct val="35000"/>
              </a:spcBef>
            </a:pPr>
            <a:r>
              <a:rPr lang="en-US" altLang="en-US" dirty="0"/>
              <a:t>The unborn fetus</a:t>
            </a:r>
          </a:p>
          <a:p>
            <a:pPr>
              <a:spcBef>
                <a:spcPct val="35000"/>
              </a:spcBef>
            </a:pPr>
            <a:r>
              <a:rPr lang="en-US" altLang="en-US" dirty="0"/>
              <a:t>Trauma to a pregnant woman may have a direct effect on the fetus.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(2 of 8)</a:t>
            </a:r>
          </a:p>
        </p:txBody>
      </p:sp>
      <p:sp>
        <p:nvSpPr>
          <p:cNvPr id="46083" name="Content Placeholder 2"/>
          <p:cNvSpPr>
            <a:spLocks noGrp="1"/>
          </p:cNvSpPr>
          <p:nvPr>
            <p:ph type="body" idx="1"/>
          </p:nvPr>
        </p:nvSpPr>
        <p:spPr/>
        <p:txBody>
          <a:bodyPr rIns="228600"/>
          <a:lstStyle/>
          <a:p>
            <a:pPr>
              <a:spcBef>
                <a:spcPct val="35000"/>
              </a:spcBef>
            </a:pPr>
            <a:r>
              <a:rPr lang="en-US" altLang="en-US" dirty="0"/>
              <a:t>Pregnant women also have an increased risk of falling.</a:t>
            </a:r>
          </a:p>
          <a:p>
            <a:pPr lvl="1">
              <a:spcBef>
                <a:spcPct val="35000"/>
              </a:spcBef>
            </a:pPr>
            <a:r>
              <a:rPr lang="en-US" altLang="en-US" dirty="0"/>
              <a:t>Loosened joints in the musculoskeletal system</a:t>
            </a:r>
          </a:p>
          <a:p>
            <a:pPr lvl="1">
              <a:spcBef>
                <a:spcPct val="35000"/>
              </a:spcBef>
            </a:pPr>
            <a:r>
              <a:rPr lang="en-US" altLang="en-US" dirty="0"/>
              <a:t>Increased weight of the uterus and displacement of abdominal organs can affect balance.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(3 of 8)</a:t>
            </a:r>
          </a:p>
        </p:txBody>
      </p:sp>
      <p:sp>
        <p:nvSpPr>
          <p:cNvPr id="47107" name="Content Placeholder 2"/>
          <p:cNvSpPr>
            <a:spLocks noGrp="1"/>
          </p:cNvSpPr>
          <p:nvPr>
            <p:ph type="body" idx="1"/>
          </p:nvPr>
        </p:nvSpPr>
        <p:spPr/>
        <p:txBody>
          <a:bodyPr rIns="228600"/>
          <a:lstStyle/>
          <a:p>
            <a:pPr>
              <a:spcBef>
                <a:spcPct val="35000"/>
              </a:spcBef>
            </a:pPr>
            <a:r>
              <a:rPr lang="en-US" altLang="en-US" dirty="0"/>
              <a:t>Pregnant women have an increased amount of overall total blood volume and a 20% increase in heart rate.</a:t>
            </a:r>
          </a:p>
          <a:p>
            <a:pPr lvl="1">
              <a:spcBef>
                <a:spcPct val="35000"/>
              </a:spcBef>
            </a:pPr>
            <a:r>
              <a:rPr lang="en-US" altLang="en-US" dirty="0"/>
              <a:t>May experience a significant amount of blood loss before you will see signs of shock</a:t>
            </a:r>
          </a:p>
          <a:p>
            <a:pPr lvl="1">
              <a:spcBef>
                <a:spcPct val="35000"/>
              </a:spcBef>
            </a:pPr>
            <a:r>
              <a:rPr lang="en-US" altLang="en-US" dirty="0"/>
              <a:t>Fetus may be in trouble before signs of shock appear.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(4 of 8)</a:t>
            </a:r>
          </a:p>
        </p:txBody>
      </p:sp>
      <p:sp>
        <p:nvSpPr>
          <p:cNvPr id="48131" name="Content Placeholder 2"/>
          <p:cNvSpPr>
            <a:spLocks noGrp="1"/>
          </p:cNvSpPr>
          <p:nvPr>
            <p:ph type="body" idx="1"/>
          </p:nvPr>
        </p:nvSpPr>
        <p:spPr/>
        <p:txBody>
          <a:bodyPr rIns="228600"/>
          <a:lstStyle/>
          <a:p>
            <a:pPr>
              <a:spcBef>
                <a:spcPct val="35000"/>
              </a:spcBef>
            </a:pPr>
            <a:r>
              <a:rPr lang="en-US" altLang="en-US" dirty="0"/>
              <a:t>When a pregnant woman is involved in a motor vehicle crash, severe hemorrhage may occur from injuries to the uterus.</a:t>
            </a:r>
          </a:p>
          <a:p>
            <a:pPr lvl="1">
              <a:spcBef>
                <a:spcPct val="35000"/>
              </a:spcBef>
            </a:pPr>
            <a:r>
              <a:rPr lang="en-US" altLang="en-US" dirty="0"/>
              <a:t>Trauma is one of the leading causes of abruptio placenta.</a:t>
            </a:r>
          </a:p>
          <a:p>
            <a:pPr lvl="1">
              <a:spcBef>
                <a:spcPct val="35000"/>
              </a:spcBef>
            </a:pPr>
            <a:r>
              <a:rPr lang="en-US" altLang="en-US" dirty="0"/>
              <a:t>Common symptoms include vaginal bleeding and severe abdominal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(5 of 8)</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Improper positioning of the seat belt can result in injury to a pregnant woman and the fetus. </a:t>
            </a:r>
          </a:p>
          <a:p>
            <a:pPr lvl="1">
              <a:spcBef>
                <a:spcPct val="35000"/>
              </a:spcBef>
            </a:pPr>
            <a:r>
              <a:rPr lang="en-US" altLang="en-US" dirty="0"/>
              <a:t>Carefully assess a pregnant woman’s abdomen and chest for seat belt marks, bruising, and obvious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(6 of 8)</a:t>
            </a:r>
          </a:p>
        </p:txBody>
      </p:sp>
      <p:sp>
        <p:nvSpPr>
          <p:cNvPr id="50179" name="Content Placeholder 2"/>
          <p:cNvSpPr>
            <a:spLocks noGrp="1"/>
          </p:cNvSpPr>
          <p:nvPr>
            <p:ph type="body" idx="1"/>
          </p:nvPr>
        </p:nvSpPr>
        <p:spPr/>
        <p:txBody>
          <a:bodyPr rIns="228600"/>
          <a:lstStyle/>
          <a:p>
            <a:pPr>
              <a:spcBef>
                <a:spcPct val="35000"/>
              </a:spcBef>
            </a:pPr>
            <a:r>
              <a:rPr lang="en-US" altLang="en-US" dirty="0"/>
              <a:t>Cardiac arrest</a:t>
            </a:r>
          </a:p>
          <a:p>
            <a:pPr lvl="1">
              <a:spcBef>
                <a:spcPct val="35000"/>
              </a:spcBef>
            </a:pPr>
            <a:r>
              <a:rPr lang="en-US" altLang="en-US" dirty="0"/>
              <a:t>Your focus is the same as with other patients.</a:t>
            </a:r>
          </a:p>
          <a:p>
            <a:pPr lvl="1">
              <a:spcBef>
                <a:spcPct val="35000"/>
              </a:spcBef>
            </a:pPr>
            <a:r>
              <a:rPr lang="en-US" altLang="en-US" dirty="0"/>
              <a:t>Perform CPR and provide transport.</a:t>
            </a:r>
          </a:p>
          <a:p>
            <a:pPr lvl="1">
              <a:spcBef>
                <a:spcPct val="35000"/>
              </a:spcBef>
            </a:pPr>
            <a:r>
              <a:rPr lang="en-US" altLang="en-US" dirty="0"/>
              <a:t>Notify the receiving facility personnel that you are en route with a pregnant trauma patient in cardiac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(7 of 8)</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Assessment and management</a:t>
            </a:r>
          </a:p>
          <a:p>
            <a:pPr lvl="1">
              <a:spcBef>
                <a:spcPct val="35000"/>
              </a:spcBef>
            </a:pPr>
            <a:r>
              <a:rPr lang="en-US" altLang="en-US" dirty="0"/>
              <a:t>Your focus is on the woman.</a:t>
            </a:r>
          </a:p>
          <a:p>
            <a:pPr lvl="1">
              <a:spcBef>
                <a:spcPct val="35000"/>
              </a:spcBef>
            </a:pPr>
            <a:r>
              <a:rPr lang="en-US" altLang="en-US" dirty="0"/>
              <a:t>Suspect shock based on the MOI.</a:t>
            </a:r>
          </a:p>
          <a:p>
            <a:pPr lvl="1">
              <a:spcBef>
                <a:spcPct val="35000"/>
              </a:spcBef>
            </a:pPr>
            <a:r>
              <a:rPr lang="en-US" altLang="en-US" dirty="0"/>
              <a:t>Be prepared for vomiting and aspiration.</a:t>
            </a:r>
          </a:p>
          <a:p>
            <a:pPr lvl="1">
              <a:spcBef>
                <a:spcPct val="35000"/>
              </a:spcBef>
            </a:pPr>
            <a:r>
              <a:rPr lang="en-US" altLang="en-US" dirty="0"/>
              <a:t>Attempt to determine the gestational age to assist you with determining the size of the fetus and the position of the uterus.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itle 1"/>
          <p:cNvSpPr>
            <a:spLocks noGrp="1"/>
          </p:cNvSpPr>
          <p:nvPr>
            <p:ph type="title"/>
          </p:nvPr>
        </p:nvSpPr>
        <p:spPr/>
        <p:txBody>
          <a:bodyPr/>
          <a:lstStyle/>
          <a:p>
            <a:pPr>
              <a:lnSpc>
                <a:spcPct val="85000"/>
              </a:lnSpc>
              <a:defRPr/>
            </a:pPr>
            <a:r>
              <a:rPr lang="en-US" dirty="0">
                <a:cs typeface="+mj-cs"/>
              </a:rPr>
              <a:t>Special Considerations for Trauma and Pregnancy </a:t>
            </a:r>
            <a:r>
              <a:rPr lang="en-US" sz="2000" b="0" dirty="0">
                <a:cs typeface="+mj-cs"/>
              </a:rPr>
              <a:t>(8 of 8)</a:t>
            </a:r>
          </a:p>
        </p:txBody>
      </p:sp>
      <p:sp>
        <p:nvSpPr>
          <p:cNvPr id="52227" name="Content Placeholder 2"/>
          <p:cNvSpPr>
            <a:spLocks noGrp="1"/>
          </p:cNvSpPr>
          <p:nvPr>
            <p:ph type="body" idx="1"/>
          </p:nvPr>
        </p:nvSpPr>
        <p:spPr/>
        <p:txBody>
          <a:bodyPr rIns="228600"/>
          <a:lstStyle/>
          <a:p>
            <a:pPr>
              <a:spcBef>
                <a:spcPct val="35000"/>
              </a:spcBef>
            </a:pPr>
            <a:r>
              <a:rPr lang="en-US" altLang="en-US" dirty="0"/>
              <a:t>Follow these guidelines when treating a pregnant trauma patient:</a:t>
            </a:r>
          </a:p>
          <a:p>
            <a:pPr lvl="1">
              <a:spcBef>
                <a:spcPct val="35000"/>
              </a:spcBef>
            </a:pPr>
            <a:r>
              <a:rPr lang="en-US" altLang="en-US" dirty="0"/>
              <a:t>Maintain an open airway.</a:t>
            </a:r>
          </a:p>
          <a:p>
            <a:pPr lvl="1">
              <a:spcBef>
                <a:spcPct val="35000"/>
              </a:spcBef>
            </a:pPr>
            <a:r>
              <a:rPr lang="en-US" altLang="en-US" dirty="0"/>
              <a:t>Administer high-flow oxygen.</a:t>
            </a:r>
          </a:p>
          <a:p>
            <a:pPr lvl="1">
              <a:spcBef>
                <a:spcPct val="35000"/>
              </a:spcBef>
            </a:pPr>
            <a:r>
              <a:rPr lang="en-US" altLang="en-US" dirty="0"/>
              <a:t>Ensure adequate ventilation.</a:t>
            </a:r>
          </a:p>
          <a:p>
            <a:pPr lvl="1">
              <a:spcBef>
                <a:spcPct val="35000"/>
              </a:spcBef>
            </a:pPr>
            <a:r>
              <a:rPr lang="en-US" altLang="en-US" dirty="0"/>
              <a:t>Assess circulation.</a:t>
            </a:r>
          </a:p>
          <a:p>
            <a:pPr lvl="1">
              <a:spcBef>
                <a:spcPct val="35000"/>
              </a:spcBef>
            </a:pPr>
            <a:r>
              <a:rPr lang="en-US" altLang="en-US" dirty="0"/>
              <a:t>Transport the patient on her left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itle 1"/>
          <p:cNvSpPr>
            <a:spLocks noGrp="1"/>
          </p:cNvSpPr>
          <p:nvPr>
            <p:ph type="title"/>
          </p:nvPr>
        </p:nvSpPr>
        <p:spPr/>
        <p:txBody>
          <a:bodyPr/>
          <a:lstStyle/>
          <a:p>
            <a:pPr>
              <a:lnSpc>
                <a:spcPct val="85000"/>
              </a:lnSpc>
              <a:defRPr/>
            </a:pPr>
            <a:r>
              <a:rPr lang="en-US" dirty="0">
                <a:cs typeface="+mj-cs"/>
              </a:rPr>
              <a:t>Cultural Value Considerations </a:t>
            </a:r>
            <a:r>
              <a:rPr lang="en-US" sz="2000" b="0" dirty="0">
                <a:cs typeface="+mj-cs"/>
              </a:rPr>
              <a:t>(1 of 2)</a:t>
            </a:r>
          </a:p>
        </p:txBody>
      </p:sp>
      <p:sp>
        <p:nvSpPr>
          <p:cNvPr id="53251" name="Content Placeholder 2"/>
          <p:cNvSpPr>
            <a:spLocks noGrp="1"/>
          </p:cNvSpPr>
          <p:nvPr>
            <p:ph type="body" idx="1"/>
          </p:nvPr>
        </p:nvSpPr>
        <p:spPr/>
        <p:txBody>
          <a:bodyPr rIns="228600"/>
          <a:lstStyle/>
          <a:p>
            <a:pPr>
              <a:spcBef>
                <a:spcPct val="35000"/>
              </a:spcBef>
            </a:pPr>
            <a:r>
              <a:rPr lang="en-US" altLang="en-US" dirty="0"/>
              <a:t>Cultural sensitivity is important. </a:t>
            </a:r>
          </a:p>
          <a:p>
            <a:pPr>
              <a:spcBef>
                <a:spcPct val="35000"/>
              </a:spcBef>
            </a:pPr>
            <a:r>
              <a:rPr lang="en-US" altLang="en-US" dirty="0"/>
              <a:t>Women of some cultures may have a value system that will affect:</a:t>
            </a:r>
          </a:p>
          <a:p>
            <a:pPr lvl="1">
              <a:spcBef>
                <a:spcPct val="35000"/>
              </a:spcBef>
            </a:pPr>
            <a:r>
              <a:rPr lang="en-US" altLang="en-US" dirty="0"/>
              <a:t>The choice of how they care for themselves during pregnancy</a:t>
            </a:r>
          </a:p>
          <a:p>
            <a:pPr lvl="1">
              <a:spcBef>
                <a:spcPct val="35000"/>
              </a:spcBef>
            </a:pPr>
            <a:r>
              <a:rPr lang="en-US" altLang="en-US" dirty="0"/>
              <a:t>How they have planned the childbirth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itle 1"/>
          <p:cNvSpPr>
            <a:spLocks noGrp="1"/>
          </p:cNvSpPr>
          <p:nvPr>
            <p:ph type="title"/>
          </p:nvPr>
        </p:nvSpPr>
        <p:spPr/>
        <p:txBody>
          <a:bodyPr/>
          <a:lstStyle/>
          <a:p>
            <a:pPr>
              <a:lnSpc>
                <a:spcPct val="85000"/>
              </a:lnSpc>
              <a:defRPr/>
            </a:pPr>
            <a:r>
              <a:rPr lang="en-US" dirty="0">
                <a:cs typeface="+mj-cs"/>
              </a:rPr>
              <a:t>Cultural Value Considerations </a:t>
            </a:r>
            <a:r>
              <a:rPr lang="en-US" sz="2000" b="0" dirty="0">
                <a:cs typeface="+mj-cs"/>
              </a:rPr>
              <a:t>(2 of 2)</a:t>
            </a:r>
          </a:p>
        </p:txBody>
      </p:sp>
      <p:sp>
        <p:nvSpPr>
          <p:cNvPr id="54275" name="Content Placeholder 2"/>
          <p:cNvSpPr>
            <a:spLocks noGrp="1"/>
          </p:cNvSpPr>
          <p:nvPr>
            <p:ph type="body" idx="1"/>
          </p:nvPr>
        </p:nvSpPr>
        <p:spPr/>
        <p:txBody>
          <a:bodyPr rIns="228600"/>
          <a:lstStyle/>
          <a:p>
            <a:pPr>
              <a:spcBef>
                <a:spcPct val="35000"/>
              </a:spcBef>
            </a:pPr>
            <a:r>
              <a:rPr lang="en-US" altLang="en-US" dirty="0"/>
              <a:t>Some cultures may not permit a male health care provider to assess or examine a female patient.</a:t>
            </a:r>
          </a:p>
          <a:p>
            <a:pPr lvl="1">
              <a:spcBef>
                <a:spcPct val="35000"/>
              </a:spcBef>
            </a:pPr>
            <a:r>
              <a:rPr lang="en-US" altLang="en-US" dirty="0"/>
              <a:t>Respect these differences and honor requests from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7)</a:t>
            </a:r>
          </a:p>
        </p:txBody>
      </p:sp>
      <p:sp>
        <p:nvSpPr>
          <p:cNvPr id="7171" name="Rectangle 3"/>
          <p:cNvSpPr>
            <a:spLocks noGrp="1" noChangeArrowheads="1"/>
          </p:cNvSpPr>
          <p:nvPr>
            <p:ph type="body" idx="1"/>
          </p:nvPr>
        </p:nvSpPr>
        <p:spPr/>
        <p:txBody>
          <a:bodyPr rIns="228600"/>
          <a:lstStyle/>
          <a:p>
            <a:pPr eaLnBrk="1" hangingPunct="1">
              <a:spcBef>
                <a:spcPct val="35000"/>
              </a:spcBef>
            </a:pPr>
            <a:r>
              <a:rPr lang="en-US" altLang="en-US" dirty="0"/>
              <a:t>Management of (cont’d)</a:t>
            </a:r>
          </a:p>
          <a:p>
            <a:pPr lvl="1" eaLnBrk="1" hangingPunct="1">
              <a:spcBef>
                <a:spcPct val="35000"/>
              </a:spcBef>
            </a:pPr>
            <a:r>
              <a:rPr lang="en-US" altLang="en-US" dirty="0"/>
              <a:t>Third trimester bleeding</a:t>
            </a:r>
          </a:p>
          <a:p>
            <a:pPr lvl="2" eaLnBrk="1" hangingPunct="1">
              <a:spcBef>
                <a:spcPts val="900"/>
              </a:spcBef>
            </a:pPr>
            <a:r>
              <a:rPr lang="en-US" altLang="en-US" sz="2000" dirty="0"/>
              <a:t>Placenta previa</a:t>
            </a:r>
          </a:p>
          <a:p>
            <a:pPr lvl="2" eaLnBrk="1" hangingPunct="1">
              <a:spcBef>
                <a:spcPts val="900"/>
              </a:spcBef>
            </a:pPr>
            <a:r>
              <a:rPr lang="en-US" altLang="en-US" sz="2000" dirty="0"/>
              <a:t>Abruptio placenta</a:t>
            </a:r>
          </a:p>
          <a:p>
            <a:pPr lvl="1" eaLnBrk="1" hangingPunct="1">
              <a:spcBef>
                <a:spcPct val="35000"/>
              </a:spcBef>
            </a:pPr>
            <a:r>
              <a:rPr lang="en-US" altLang="en-US" dirty="0"/>
              <a:t>Spontaneous abortion/miscarriage</a:t>
            </a:r>
          </a:p>
          <a:p>
            <a:pPr lvl="1" eaLnBrk="1" hangingPunct="1">
              <a:spcBef>
                <a:spcPct val="35000"/>
              </a:spcBef>
            </a:pPr>
            <a:r>
              <a:rPr lang="en-US" altLang="en-US" dirty="0"/>
              <a:t>Ectopic pregnancy</a:t>
            </a:r>
          </a:p>
          <a:p>
            <a:pPr lvl="1" eaLnBrk="1" hangingPunct="1">
              <a:spcBef>
                <a:spcPct val="35000"/>
              </a:spcBef>
            </a:pPr>
            <a:r>
              <a:rPr lang="en-US" altLang="en-US" dirty="0"/>
              <a:t>Preeclampsia/eclampsia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1"/>
          <p:cNvSpPr>
            <a:spLocks noGrp="1"/>
          </p:cNvSpPr>
          <p:nvPr>
            <p:ph type="title"/>
          </p:nvPr>
        </p:nvSpPr>
        <p:spPr/>
        <p:txBody>
          <a:bodyPr/>
          <a:lstStyle/>
          <a:p>
            <a:pPr>
              <a:lnSpc>
                <a:spcPct val="85000"/>
              </a:lnSpc>
              <a:defRPr/>
            </a:pPr>
            <a:r>
              <a:rPr lang="en-US" dirty="0">
                <a:cs typeface="+mj-cs"/>
              </a:rPr>
              <a:t>Teenage Pregnancy</a:t>
            </a:r>
          </a:p>
        </p:txBody>
      </p:sp>
      <p:sp>
        <p:nvSpPr>
          <p:cNvPr id="55299" name="Content Placeholder 2"/>
          <p:cNvSpPr>
            <a:spLocks noGrp="1"/>
          </p:cNvSpPr>
          <p:nvPr>
            <p:ph type="body" idx="1"/>
          </p:nvPr>
        </p:nvSpPr>
        <p:spPr/>
        <p:txBody>
          <a:bodyPr rIns="228600"/>
          <a:lstStyle/>
          <a:p>
            <a:pPr>
              <a:spcBef>
                <a:spcPct val="35000"/>
              </a:spcBef>
            </a:pPr>
            <a:r>
              <a:rPr lang="en-US" altLang="en-US" dirty="0"/>
              <a:t>The United States has one of the highest teenage pregnancy rates.</a:t>
            </a:r>
          </a:p>
          <a:p>
            <a:pPr>
              <a:spcBef>
                <a:spcPct val="35000"/>
              </a:spcBef>
            </a:pPr>
            <a:r>
              <a:rPr lang="en-US" altLang="en-US" dirty="0"/>
              <a:t>Pregnant teenagers may not know they are pregnant or may be in denial.</a:t>
            </a:r>
          </a:p>
          <a:p>
            <a:pPr lvl="1">
              <a:spcBef>
                <a:spcPct val="35000"/>
              </a:spcBef>
            </a:pPr>
            <a:r>
              <a:rPr lang="en-US" altLang="en-US" dirty="0"/>
              <a:t>Respect the teenager’s privacy.</a:t>
            </a:r>
          </a:p>
          <a:p>
            <a:pPr lvl="1">
              <a:spcBef>
                <a:spcPct val="35000"/>
              </a:spcBef>
            </a:pPr>
            <a:r>
              <a:rPr lang="en-US" altLang="en-US" dirty="0"/>
              <a:t>Assess and obtain her history away from her parents.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itle 1"/>
          <p:cNvSpPr>
            <a:spLocks noGrp="1"/>
          </p:cNvSpPr>
          <p:nvPr>
            <p:ph type="title"/>
          </p:nvPr>
        </p:nvSpPr>
        <p:spPr/>
        <p:txBody>
          <a:bodyPr/>
          <a:lstStyle/>
          <a:p>
            <a:pPr>
              <a:lnSpc>
                <a:spcPct val="85000"/>
              </a:lnSpc>
              <a:defRPr/>
            </a:pPr>
            <a:r>
              <a:rPr lang="en-US" dirty="0">
                <a:cs typeface="+mj-cs"/>
              </a:rPr>
              <a:t>Patient Assessment</a:t>
            </a:r>
            <a:endParaRPr lang="en-US" sz="2800" b="0" dirty="0">
              <a:cs typeface="+mj-cs"/>
            </a:endParaRPr>
          </a:p>
        </p:txBody>
      </p:sp>
      <p:sp>
        <p:nvSpPr>
          <p:cNvPr id="56323" name="Content Placeholder 2"/>
          <p:cNvSpPr>
            <a:spLocks noGrp="1"/>
          </p:cNvSpPr>
          <p:nvPr>
            <p:ph type="body" idx="1"/>
          </p:nvPr>
        </p:nvSpPr>
        <p:spPr/>
        <p:txBody>
          <a:bodyPr rIns="228600"/>
          <a:lstStyle/>
          <a:p>
            <a:pPr>
              <a:spcBef>
                <a:spcPct val="35000"/>
              </a:spcBef>
            </a:pPr>
            <a:r>
              <a:rPr lang="en-US" altLang="en-US" dirty="0"/>
              <a:t>Childbirth is seldom an unexpected event, but there are occasions when it becomes an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(1 of 2) </a:t>
            </a:r>
          </a:p>
        </p:txBody>
      </p:sp>
      <p:sp>
        <p:nvSpPr>
          <p:cNvPr id="57347"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Take standard precautions.</a:t>
            </a:r>
          </a:p>
          <a:p>
            <a:pPr lvl="1">
              <a:spcBef>
                <a:spcPct val="35000"/>
              </a:spcBef>
            </a:pPr>
            <a:r>
              <a:rPr lang="en-US" altLang="en-US" dirty="0"/>
              <a:t>Gloves and eye and face protection are a minimum if delivery is already begun or is complete.</a:t>
            </a:r>
          </a:p>
          <a:p>
            <a:pPr lvl="1">
              <a:spcBef>
                <a:spcPct val="35000"/>
              </a:spcBef>
            </a:pPr>
            <a:r>
              <a:rPr lang="en-US" altLang="en-US" dirty="0"/>
              <a:t>If time allows, a gown should also be used.</a:t>
            </a:r>
          </a:p>
          <a:p>
            <a:pPr lvl="1">
              <a:spcBef>
                <a:spcPct val="35000"/>
              </a:spcBef>
            </a:pPr>
            <a:r>
              <a:rPr lang="en-US" altLang="en-US" dirty="0"/>
              <a:t>Consider calling for additional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a:lnSpc>
                <a:spcPct val="85000"/>
              </a:lnSpc>
              <a:defRPr/>
            </a:pPr>
            <a:r>
              <a:rPr lang="en-US" dirty="0">
                <a:cs typeface="+mj-cs"/>
              </a:rPr>
              <a:t>Scene Size-up </a:t>
            </a:r>
            <a:r>
              <a:rPr lang="en-US" sz="2000" b="0" dirty="0">
                <a:cs typeface="+mj-cs"/>
              </a:rPr>
              <a:t>(2 of 2)</a:t>
            </a:r>
          </a:p>
        </p:txBody>
      </p:sp>
      <p:sp>
        <p:nvSpPr>
          <p:cNvPr id="58371" name="Rectangle 3"/>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Determine the MOI or NOI.</a:t>
            </a:r>
          </a:p>
          <a:p>
            <a:pPr lvl="1">
              <a:spcBef>
                <a:spcPct val="35000"/>
              </a:spcBef>
            </a:pPr>
            <a:r>
              <a:rPr lang="en-US" altLang="en-US" dirty="0"/>
              <a:t>Do not develop tunnel vision during a call.</a:t>
            </a:r>
          </a:p>
          <a:p>
            <a:pPr lvl="1">
              <a:spcBef>
                <a:spcPct val="35000"/>
              </a:spcBef>
            </a:pPr>
            <a:r>
              <a:rPr lang="en-US" altLang="en-US" dirty="0"/>
              <a:t>Falls and necessity for spinal immobilization must be considered.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5) </a:t>
            </a:r>
          </a:p>
        </p:txBody>
      </p:sp>
      <p:sp>
        <p:nvSpPr>
          <p:cNvPr id="59395"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Should tell you whether the patient is in active labor or whether you have time to assess and address other possible life threats</a:t>
            </a:r>
          </a:p>
          <a:p>
            <a:pPr lvl="1">
              <a:spcBef>
                <a:spcPct val="35000"/>
              </a:spcBef>
            </a:pPr>
            <a:r>
              <a:rPr lang="en-US" altLang="en-US" dirty="0"/>
              <a:t>Perform a rapid examination.</a:t>
            </a:r>
          </a:p>
          <a:p>
            <a:pPr lvl="1">
              <a:spcBef>
                <a:spcPct val="35000"/>
              </a:spcBef>
            </a:pPr>
            <a:r>
              <a:rPr lang="en-US" altLang="en-US" dirty="0"/>
              <a:t>When trauma or other medical problems present, evaluate these first.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5)</a:t>
            </a:r>
          </a:p>
        </p:txBody>
      </p:sp>
      <p:sp>
        <p:nvSpPr>
          <p:cNvPr id="60419" name="Content Placeholder 2"/>
          <p:cNvSpPr>
            <a:spLocks noGrp="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Life-threatening conditions with the woman’s airway and breathing are usually not an issue during a birth.</a:t>
            </a:r>
          </a:p>
          <a:p>
            <a:pPr lvl="1">
              <a:spcBef>
                <a:spcPct val="35000"/>
              </a:spcBef>
            </a:pPr>
            <a:r>
              <a:rPr lang="en-US" altLang="en-US" dirty="0"/>
              <a:t>A motor vehicle crash, assault, or a medical condition may cause a life threat.</a:t>
            </a:r>
          </a:p>
          <a:p>
            <a:pPr lvl="1">
              <a:spcBef>
                <a:spcPct val="35000"/>
              </a:spcBef>
            </a:pPr>
            <a:r>
              <a:rPr lang="en-US" altLang="en-US" dirty="0"/>
              <a:t>Assess the airway and breathing to ensure they are adequate.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5)</a:t>
            </a:r>
          </a:p>
        </p:txBody>
      </p:sp>
      <p:sp>
        <p:nvSpPr>
          <p:cNvPr id="61443" name="Rectangle 3"/>
          <p:cNvSpPr>
            <a:spLocks noGrp="1" noChangeArrowheads="1"/>
          </p:cNvSpPr>
          <p:nvPr>
            <p:ph type="body" idx="1"/>
          </p:nvPr>
        </p:nvSpPr>
        <p:spPr>
          <a:xfrm>
            <a:off x="925830" y="1490870"/>
            <a:ext cx="9411970" cy="4699047"/>
          </a:xfrm>
        </p:spPr>
        <p:txBody>
          <a:bodyPr rIns="228600"/>
          <a:lstStyle/>
          <a:p>
            <a:pPr>
              <a:spcBef>
                <a:spcPct val="35000"/>
              </a:spcBef>
            </a:pPr>
            <a:r>
              <a:rPr lang="en-US" altLang="en-US" dirty="0"/>
              <a:t>Circulation</a:t>
            </a:r>
          </a:p>
          <a:p>
            <a:pPr lvl="1">
              <a:spcBef>
                <a:spcPct val="35000"/>
              </a:spcBef>
            </a:pPr>
            <a:r>
              <a:rPr lang="en-US" altLang="en-US" dirty="0"/>
              <a:t>External and internal bleeding are potential life threats and should be assessed early.</a:t>
            </a:r>
          </a:p>
          <a:p>
            <a:pPr lvl="1">
              <a:spcBef>
                <a:spcPct val="35000"/>
              </a:spcBef>
            </a:pPr>
            <a:r>
              <a:rPr lang="en-US" altLang="en-US" dirty="0"/>
              <a:t>Blood loss after delivery is expected, but significant bleeding is not.</a:t>
            </a:r>
          </a:p>
          <a:p>
            <a:pPr lvl="1">
              <a:spcBef>
                <a:spcPct val="35000"/>
              </a:spcBef>
            </a:pPr>
            <a:r>
              <a:rPr lang="en-US" altLang="en-US" dirty="0"/>
              <a:t>Assess for and treat life-threatening bleeding. </a:t>
            </a:r>
          </a:p>
          <a:p>
            <a:pPr lvl="1">
              <a:spcBef>
                <a:spcPct val="35000"/>
              </a:spcBef>
            </a:pPr>
            <a:r>
              <a:rPr lang="en-US" dirty="0"/>
              <a:t>If signs of shock are present, control the bleeding, give oxygen, and keep the patient warm.</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(4 of 5)</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If delivery is imminent, prepare to deliver at the scene.</a:t>
            </a:r>
          </a:p>
          <a:p>
            <a:pPr lvl="1">
              <a:spcBef>
                <a:spcPct val="35000"/>
              </a:spcBef>
            </a:pPr>
            <a:r>
              <a:rPr lang="en-US" altLang="en-US" dirty="0"/>
              <a:t>Ideal place to deliver is in the ambulance or the woman’s home.</a:t>
            </a:r>
          </a:p>
          <a:p>
            <a:pPr lvl="1">
              <a:spcBef>
                <a:spcPct val="35000"/>
              </a:spcBef>
            </a:pPr>
            <a:r>
              <a:rPr lang="en-US" altLang="en-US" dirty="0"/>
              <a:t>If delivery is not imminent, prepare the patient for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(5 of 5)</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Provide rapid transport for pregnant patients who:</a:t>
            </a:r>
          </a:p>
          <a:p>
            <a:pPr lvl="1">
              <a:spcBef>
                <a:spcPct val="35000"/>
              </a:spcBef>
            </a:pPr>
            <a:r>
              <a:rPr lang="en-US" altLang="en-US" dirty="0"/>
              <a:t>Have significant bleeding and pain</a:t>
            </a:r>
          </a:p>
          <a:p>
            <a:pPr lvl="1">
              <a:spcBef>
                <a:spcPct val="35000"/>
              </a:spcBef>
            </a:pPr>
            <a:r>
              <a:rPr lang="en-US" altLang="en-US" dirty="0"/>
              <a:t>Are hypertensive</a:t>
            </a:r>
          </a:p>
          <a:p>
            <a:pPr lvl="1">
              <a:spcBef>
                <a:spcPct val="35000"/>
              </a:spcBef>
            </a:pPr>
            <a:r>
              <a:rPr lang="en-US" altLang="en-US" dirty="0"/>
              <a:t>Are having a seizure</a:t>
            </a:r>
          </a:p>
          <a:p>
            <a:pPr lvl="1">
              <a:spcBef>
                <a:spcPct val="35000"/>
              </a:spcBef>
            </a:pPr>
            <a:r>
              <a:rPr lang="en-US" altLang="en-US" dirty="0"/>
              <a:t>Have an altered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2)</a:t>
            </a:r>
          </a:p>
        </p:txBody>
      </p:sp>
      <p:sp>
        <p:nvSpPr>
          <p:cNvPr id="64515" name="Content Placeholder 2"/>
          <p:cNvSpPr>
            <a:spLocks noGrp="1"/>
          </p:cNvSpPr>
          <p:nvPr>
            <p:ph type="body" idx="1"/>
          </p:nvPr>
        </p:nvSpPr>
        <p:spPr/>
        <p:txBody>
          <a:bodyPr rIns="228600"/>
          <a:lstStyle/>
          <a:p>
            <a:pPr>
              <a:spcBef>
                <a:spcPct val="35000"/>
              </a:spcBef>
            </a:pPr>
            <a:r>
              <a:rPr lang="en-US" altLang="en-US" dirty="0"/>
              <a:t>Obtain a thorough obstetric history:</a:t>
            </a:r>
          </a:p>
          <a:p>
            <a:pPr lvl="1">
              <a:spcBef>
                <a:spcPct val="35000"/>
              </a:spcBef>
            </a:pPr>
            <a:r>
              <a:rPr lang="en-US" altLang="en-US" dirty="0"/>
              <a:t>Her expected due date</a:t>
            </a:r>
          </a:p>
          <a:p>
            <a:pPr lvl="1">
              <a:spcBef>
                <a:spcPct val="35000"/>
              </a:spcBef>
            </a:pPr>
            <a:r>
              <a:rPr lang="en-US" altLang="en-US" dirty="0"/>
              <a:t>Any complications that she is aware of</a:t>
            </a:r>
          </a:p>
          <a:p>
            <a:pPr lvl="1">
              <a:spcBef>
                <a:spcPct val="35000"/>
              </a:spcBef>
            </a:pPr>
            <a:r>
              <a:rPr lang="en-US" altLang="en-US" dirty="0"/>
              <a:t>If she has been receiving prenatal care</a:t>
            </a:r>
          </a:p>
          <a:p>
            <a:pPr lvl="1">
              <a:spcBef>
                <a:spcPct val="35000"/>
              </a:spcBef>
            </a:pPr>
            <a:r>
              <a:rPr lang="en-US" altLang="en-US" dirty="0"/>
              <a:t>A complete medical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7)</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Neonatal Care</a:t>
            </a:r>
          </a:p>
          <a:p>
            <a:pPr eaLnBrk="1" hangingPunct="1">
              <a:spcBef>
                <a:spcPct val="35000"/>
              </a:spcBef>
            </a:pPr>
            <a:r>
              <a:rPr lang="en-US" altLang="en-US" dirty="0"/>
              <a:t>Assessment and management of</a:t>
            </a:r>
          </a:p>
          <a:p>
            <a:pPr lvl="1" eaLnBrk="1" hangingPunct="1">
              <a:spcBef>
                <a:spcPct val="35000"/>
              </a:spcBef>
            </a:pPr>
            <a:r>
              <a:rPr lang="en-US" altLang="en-US" dirty="0"/>
              <a:t>Newborn care</a:t>
            </a:r>
          </a:p>
          <a:p>
            <a:pPr lvl="1" eaLnBrk="1" hangingPunct="1">
              <a:spcBef>
                <a:spcPct val="35000"/>
              </a:spcBef>
            </a:pPr>
            <a:r>
              <a:rPr lang="en-US" altLang="en-US" dirty="0"/>
              <a:t>Neonatal resuscitation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a:lnSpc>
                <a:spcPct val="85000"/>
              </a:lnSpc>
              <a:defRPr/>
            </a:pPr>
            <a:r>
              <a:rPr lang="en-US" dirty="0">
                <a:cs typeface="+mj-cs"/>
              </a:rPr>
              <a:t>History Taking </a:t>
            </a:r>
            <a:r>
              <a:rPr lang="en-US" sz="2000" b="0" dirty="0">
                <a:cs typeface="+mj-cs"/>
              </a:rPr>
              <a:t>(2 of 2)</a:t>
            </a:r>
          </a:p>
        </p:txBody>
      </p:sp>
      <p:sp>
        <p:nvSpPr>
          <p:cNvPr id="65539" name="Rectangle 3"/>
          <p:cNvSpPr>
            <a:spLocks noGrp="1" noChangeArrowheads="1"/>
          </p:cNvSpPr>
          <p:nvPr>
            <p:ph type="body" idx="1"/>
          </p:nvPr>
        </p:nvSpPr>
        <p:spPr/>
        <p:txBody>
          <a:bodyPr rIns="228600"/>
          <a:lstStyle/>
          <a:p>
            <a:pPr>
              <a:spcBef>
                <a:spcPct val="35000"/>
              </a:spcBef>
            </a:pPr>
            <a:r>
              <a:rPr lang="en-US" altLang="en-US" dirty="0"/>
              <a:t>Obtain a SAMPLE history.</a:t>
            </a:r>
          </a:p>
          <a:p>
            <a:pPr lvl="1">
              <a:spcBef>
                <a:spcPct val="35000"/>
              </a:spcBef>
            </a:pPr>
            <a:r>
              <a:rPr lang="en-US" altLang="en-US" dirty="0"/>
              <a:t>Pertinent history should include questions related specifically to prenatal care.</a:t>
            </a:r>
          </a:p>
          <a:p>
            <a:pPr lvl="1">
              <a:spcBef>
                <a:spcPct val="35000"/>
              </a:spcBef>
            </a:pPr>
            <a:r>
              <a:rPr lang="en-US" altLang="en-US" dirty="0"/>
              <a:t>Determine the due date, frequency of contractions, a history of previous pregnancies and deliveries, the possibility of</a:t>
            </a:r>
            <a:r>
              <a:rPr lang="en-US" altLang="en-US" b="1" dirty="0"/>
              <a:t> </a:t>
            </a:r>
            <a:r>
              <a:rPr lang="en-US" altLang="en-US" dirty="0"/>
              <a:t>multiples, and if she has taken any drugs or medications.</a:t>
            </a:r>
          </a:p>
          <a:p>
            <a:pPr lvl="1">
              <a:spcBef>
                <a:spcPct val="35000"/>
              </a:spcBef>
            </a:pPr>
            <a:r>
              <a:rPr lang="en-US" altLang="en-US" dirty="0"/>
              <a:t>If her water has broken, ask whether the fluid was green (due to meconium).</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(1 of 2)</a:t>
            </a:r>
          </a:p>
        </p:txBody>
      </p:sp>
      <p:sp>
        <p:nvSpPr>
          <p:cNvPr id="66563"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Assess the major body systems as needed.</a:t>
            </a:r>
          </a:p>
          <a:p>
            <a:pPr lvl="1">
              <a:spcBef>
                <a:spcPct val="35000"/>
              </a:spcBef>
            </a:pPr>
            <a:r>
              <a:rPr lang="en-US" altLang="en-US" dirty="0"/>
              <a:t>Emphasis on the chief complaint</a:t>
            </a:r>
          </a:p>
          <a:p>
            <a:pPr lvl="1">
              <a:spcBef>
                <a:spcPct val="35000"/>
              </a:spcBef>
            </a:pPr>
            <a:r>
              <a:rPr lang="en-US" altLang="en-US" dirty="0"/>
              <a:t>Assess for fetal movement.</a:t>
            </a:r>
          </a:p>
          <a:p>
            <a:pPr lvl="1">
              <a:spcBef>
                <a:spcPct val="35000"/>
              </a:spcBef>
            </a:pPr>
            <a:r>
              <a:rPr lang="en-US" altLang="en-US" dirty="0"/>
              <a:t>If the patient is in labor, focus on contractions and possible delivery.</a:t>
            </a:r>
          </a:p>
          <a:p>
            <a:pPr lvl="1">
              <a:spcBef>
                <a:spcPct val="35000"/>
              </a:spcBef>
            </a:pPr>
            <a:r>
              <a:rPr lang="en-US" altLang="en-US" dirty="0"/>
              <a:t>If you suspect that delivery is imminent, check for crowning.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(2 of 2)</a:t>
            </a:r>
          </a:p>
        </p:txBody>
      </p:sp>
      <p:sp>
        <p:nvSpPr>
          <p:cNvPr id="67587" name="Rectangle 3"/>
          <p:cNvSpPr>
            <a:spLocks noGrp="1" noChangeArrowheads="1"/>
          </p:cNvSpPr>
          <p:nvPr>
            <p:ph type="body" idx="1"/>
          </p:nvPr>
        </p:nvSpPr>
        <p:spPr/>
        <p:txBody>
          <a:bodyPr rIns="228600"/>
          <a:lstStyle/>
          <a:p>
            <a:pPr>
              <a:spcBef>
                <a:spcPct val="35000"/>
              </a:spcBef>
            </a:pPr>
            <a:r>
              <a:rPr lang="en-US" altLang="en-US" dirty="0"/>
              <a:t>Vital signs </a:t>
            </a:r>
            <a:endParaRPr lang="en-US" altLang="en-US" dirty="0">
              <a:solidFill>
                <a:srgbClr val="FF0000"/>
              </a:solidFill>
            </a:endParaRPr>
          </a:p>
          <a:p>
            <a:pPr lvl="1"/>
            <a:r>
              <a:rPr lang="en-US" dirty="0"/>
              <a:t>Obtain a complete set of vital signs and pulse oximetry.</a:t>
            </a:r>
          </a:p>
          <a:p>
            <a:pPr lvl="1">
              <a:spcBef>
                <a:spcPct val="35000"/>
              </a:spcBef>
            </a:pPr>
            <a:r>
              <a:rPr lang="en-US" altLang="en-US" dirty="0"/>
              <a:t>Be especially alert for tachycardia and hypo- or hypertension.</a:t>
            </a:r>
          </a:p>
          <a:p>
            <a:pPr lvl="1">
              <a:spcBef>
                <a:spcPct val="35000"/>
              </a:spcBef>
            </a:pPr>
            <a:r>
              <a:rPr lang="en-US" altLang="en-US" dirty="0"/>
              <a:t>Hypertension, even mild, may indicate more serious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3) </a:t>
            </a:r>
          </a:p>
        </p:txBody>
      </p:sp>
      <p:sp>
        <p:nvSpPr>
          <p:cNvPr id="68611" name="Content Placeholder 2"/>
          <p:cNvSpPr>
            <a:spLocks noGrp="1"/>
          </p:cNvSpPr>
          <p:nvPr>
            <p:ph type="body" idx="1"/>
          </p:nvPr>
        </p:nvSpPr>
        <p:spPr/>
        <p:txBody>
          <a:bodyPr rIns="228600"/>
          <a:lstStyle/>
          <a:p>
            <a:pPr>
              <a:spcBef>
                <a:spcPct val="35000"/>
              </a:spcBef>
            </a:pPr>
            <a:r>
              <a:rPr lang="en-US" altLang="en-US" dirty="0"/>
              <a:t>Repeat the primary assessment.</a:t>
            </a:r>
          </a:p>
          <a:p>
            <a:pPr>
              <a:spcBef>
                <a:spcPct val="35000"/>
              </a:spcBef>
            </a:pPr>
            <a:r>
              <a:rPr lang="en-US" altLang="en-US" dirty="0"/>
              <a:t>Obtain another set of vital signs.</a:t>
            </a:r>
          </a:p>
          <a:p>
            <a:pPr>
              <a:spcBef>
                <a:spcPct val="35000"/>
              </a:spcBef>
            </a:pPr>
            <a:r>
              <a:rPr lang="en-US" altLang="en-US" dirty="0"/>
              <a:t>Check interventions and treatments</a:t>
            </a:r>
          </a:p>
          <a:p>
            <a:pPr marL="457200" lvl="1"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(2 of 3)</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If delivery is imminent, notify staff at the receiving hospital.</a:t>
            </a:r>
          </a:p>
          <a:p>
            <a:pPr lvl="1">
              <a:spcBef>
                <a:spcPct val="35000"/>
              </a:spcBef>
            </a:pPr>
            <a:r>
              <a:rPr lang="en-US" altLang="en-US" dirty="0"/>
              <a:t>Provide an update on the status of the woman and the newborn after delivery.</a:t>
            </a:r>
          </a:p>
          <a:p>
            <a:pPr lvl="1">
              <a:spcBef>
                <a:spcPct val="35000"/>
              </a:spcBef>
            </a:pPr>
            <a:r>
              <a:rPr lang="en-US" altLang="en-US" dirty="0"/>
              <a:t>If delivery does not occur within 30 minutes, provide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3)</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Communication and documentation (cont’d)</a:t>
            </a:r>
          </a:p>
          <a:p>
            <a:pPr lvl="1">
              <a:spcBef>
                <a:spcPct val="35000"/>
              </a:spcBef>
            </a:pPr>
            <a:r>
              <a:rPr lang="en-US" altLang="en-US" dirty="0"/>
              <a:t>For a pregnant patient with a complaint unrelated to childbirth, be sure to include the pregnancy status in your radio report.</a:t>
            </a:r>
          </a:p>
          <a:p>
            <a:pPr lvl="1">
              <a:spcBef>
                <a:spcPct val="35000"/>
              </a:spcBef>
            </a:pPr>
            <a:r>
              <a:rPr lang="en-US" altLang="en-US" dirty="0"/>
              <a:t>If delivery occurs in the field, you will have two patient care reports to complete.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itle 1"/>
          <p:cNvSpPr>
            <a:spLocks noGrp="1"/>
          </p:cNvSpPr>
          <p:nvPr>
            <p:ph type="title"/>
          </p:nvPr>
        </p:nvSpPr>
        <p:spPr/>
        <p:txBody>
          <a:bodyPr/>
          <a:lstStyle/>
          <a:p>
            <a:pPr>
              <a:lnSpc>
                <a:spcPct val="85000"/>
              </a:lnSpc>
              <a:defRPr/>
            </a:pPr>
            <a:r>
              <a:rPr lang="en-US" dirty="0">
                <a:cs typeface="+mj-cs"/>
              </a:rPr>
              <a:t>Stages of Labor</a:t>
            </a:r>
          </a:p>
        </p:txBody>
      </p:sp>
      <p:sp>
        <p:nvSpPr>
          <p:cNvPr id="71683" name="Content Placeholder 2"/>
          <p:cNvSpPr>
            <a:spLocks noGrp="1"/>
          </p:cNvSpPr>
          <p:nvPr>
            <p:ph type="body" idx="1"/>
          </p:nvPr>
        </p:nvSpPr>
        <p:spPr/>
        <p:txBody>
          <a:bodyPr rIns="228600"/>
          <a:lstStyle/>
          <a:p>
            <a:pPr marL="514350" indent="-514350">
              <a:spcBef>
                <a:spcPct val="35000"/>
              </a:spcBef>
              <a:buFontTx/>
              <a:buAutoNum type="arabicPeriod"/>
            </a:pPr>
            <a:r>
              <a:rPr lang="en-US" altLang="en-US" dirty="0"/>
              <a:t>Dilation of the cervix</a:t>
            </a:r>
          </a:p>
          <a:p>
            <a:pPr marL="514350" indent="-514350">
              <a:spcBef>
                <a:spcPct val="35000"/>
              </a:spcBef>
              <a:buFontTx/>
              <a:buAutoNum type="arabicPeriod"/>
            </a:pPr>
            <a:r>
              <a:rPr lang="en-US" altLang="en-US" dirty="0"/>
              <a:t>Delivery of the fetus</a:t>
            </a:r>
          </a:p>
          <a:p>
            <a:pPr marL="514350" indent="-514350">
              <a:spcBef>
                <a:spcPct val="35000"/>
              </a:spcBef>
              <a:buFontTx/>
              <a:buAutoNum type="arabicPeriod"/>
            </a:pPr>
            <a:r>
              <a:rPr lang="en-US" altLang="en-US" dirty="0"/>
              <a:t>Delivery of the placenta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p:txBody>
          <a:bodyPr/>
          <a:lstStyle/>
          <a:p>
            <a:pPr>
              <a:lnSpc>
                <a:spcPct val="85000"/>
              </a:lnSpc>
              <a:defRPr/>
            </a:pPr>
            <a:r>
              <a:rPr lang="en-US" dirty="0">
                <a:cs typeface="+mj-cs"/>
              </a:rPr>
              <a:t>First Stage </a:t>
            </a:r>
            <a:r>
              <a:rPr lang="en-US" sz="2000" b="0" dirty="0">
                <a:cs typeface="+mj-cs"/>
              </a:rPr>
              <a:t>(1 of 4)</a:t>
            </a:r>
          </a:p>
        </p:txBody>
      </p:sp>
      <p:sp>
        <p:nvSpPr>
          <p:cNvPr id="72707" name="Content Placeholder 2"/>
          <p:cNvSpPr>
            <a:spLocks noGrp="1"/>
          </p:cNvSpPr>
          <p:nvPr>
            <p:ph type="body" idx="1"/>
          </p:nvPr>
        </p:nvSpPr>
        <p:spPr/>
        <p:txBody>
          <a:bodyPr rIns="228600"/>
          <a:lstStyle/>
          <a:p>
            <a:pPr>
              <a:spcBef>
                <a:spcPct val="35000"/>
              </a:spcBef>
            </a:pPr>
            <a:r>
              <a:rPr lang="en-US" altLang="en-US" dirty="0"/>
              <a:t>Begins with the onset of contractions and ends when the cervix is fully dilated</a:t>
            </a:r>
          </a:p>
          <a:p>
            <a:pPr>
              <a:spcBef>
                <a:spcPct val="35000"/>
              </a:spcBef>
            </a:pPr>
            <a:r>
              <a:rPr lang="en-US" altLang="en-US" dirty="0"/>
              <a:t>Usually the longest stage, lasting an average of 16 hours</a:t>
            </a:r>
          </a:p>
          <a:p>
            <a:pPr>
              <a:spcBef>
                <a:spcPct val="35000"/>
              </a:spcBef>
            </a:pPr>
            <a:r>
              <a:rPr lang="en-US" altLang="en-US" dirty="0"/>
              <a:t>Uterine contractions become more regular and last about 30 to 60 seconds each.</a:t>
            </a:r>
          </a:p>
          <a:p>
            <a:pPr lvl="1">
              <a:spcBef>
                <a:spcPct val="35000"/>
              </a:spcBef>
            </a:pPr>
            <a:r>
              <a:rPr lang="en-US" altLang="en-US" dirty="0"/>
              <a:t>Frequency and intensity increase.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pPr>
              <a:lnSpc>
                <a:spcPct val="85000"/>
              </a:lnSpc>
              <a:defRPr/>
            </a:pPr>
            <a:r>
              <a:rPr lang="en-US" dirty="0">
                <a:cs typeface="+mj-cs"/>
              </a:rPr>
              <a:t>First Stage </a:t>
            </a:r>
            <a:r>
              <a:rPr lang="en-US" sz="2000" b="0" dirty="0">
                <a:cs typeface="+mj-cs"/>
              </a:rPr>
              <a:t>(2 of 4)</a:t>
            </a:r>
          </a:p>
        </p:txBody>
      </p:sp>
      <p:sp>
        <p:nvSpPr>
          <p:cNvPr id="73731" name="Rectangle 3"/>
          <p:cNvSpPr>
            <a:spLocks noGrp="1" noChangeArrowheads="1"/>
          </p:cNvSpPr>
          <p:nvPr>
            <p:ph type="body" idx="1"/>
          </p:nvPr>
        </p:nvSpPr>
        <p:spPr/>
        <p:txBody>
          <a:bodyPr rIns="228600"/>
          <a:lstStyle/>
          <a:p>
            <a:pPr>
              <a:spcBef>
                <a:spcPct val="35000"/>
              </a:spcBef>
            </a:pPr>
            <a:r>
              <a:rPr lang="en-US" altLang="en-US" dirty="0"/>
              <a:t>Labor is generally longer in a primigravida (first pregnancy) than in a multigravida.</a:t>
            </a:r>
          </a:p>
          <a:p>
            <a:pPr>
              <a:spcBef>
                <a:spcPct val="35000"/>
              </a:spcBef>
            </a:pPr>
            <a:r>
              <a:rPr lang="en-US" altLang="en-US" dirty="0"/>
              <a:t>A woman may experience preterm or false labor, or Braxton-Hicks contractions.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a:lnSpc>
                <a:spcPct val="85000"/>
              </a:lnSpc>
              <a:defRPr/>
            </a:pPr>
            <a:r>
              <a:rPr lang="en-US" dirty="0">
                <a:cs typeface="+mj-cs"/>
              </a:rPr>
              <a:t>First Stage </a:t>
            </a:r>
            <a:r>
              <a:rPr lang="en-US" sz="2000" b="0" dirty="0">
                <a:cs typeface="+mj-cs"/>
              </a:rPr>
              <a:t>(3 of 4)</a:t>
            </a:r>
          </a:p>
        </p:txBody>
      </p:sp>
      <p:pic>
        <p:nvPicPr>
          <p:cNvPr id="5123" name="Picture 3" descr="The table shows two columns and five rows. The column headers are false labor (braxton-hicks contractions) and true labor. Row entries are as follows. Row 1. false Labor (braxton-hicks contractions): Contractions are not regular and do not increase in intensity or frequency. Contractions come and go. True labor: Contractions, once started, consistently get stronger and closer together. Row 2. Labor (braxton-hicks contractions): Pain and contractions start and stay in the lower abdomen. True labor: Pain and contractions may start in the lower back and “wrap around” to the lower abdomen. Row 3. Labor (braxton-hicks contractions): Physical activity or a change in position may alleviate the pain and contractions. True labor: Physical activity may intensify the contractions. A change in position does not relieve contractions. Row 4. Labor (braxton-hicks contractions): Bloody show, if present, is brownish. True labor: The bloody show is pink or red and generally accompanied by mucus. Row 5. Labor (braxton-hicks contractions): If leakage of fluid occurs, it is usually urine. It will be in small amounts and smell of ammonia. True labor: The amniotic sac may have broken just before the contractions started or it may break during contractions. A moderate amount of fluid that may smell sweet will be present, and fluid will continue to leak.&#10;" title="A table is titled false labor versus true la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397000"/>
            <a:ext cx="2990850" cy="534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(6 of 7)</a:t>
            </a:r>
          </a:p>
        </p:txBody>
      </p:sp>
      <p:sp>
        <p:nvSpPr>
          <p:cNvPr id="9219" name="Rectangle 3"/>
          <p:cNvSpPr>
            <a:spLocks noGrp="1" noChangeArrowheads="1"/>
          </p:cNvSpPr>
          <p:nvPr>
            <p:ph type="body" idx="1"/>
          </p:nvPr>
        </p:nvSpPr>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pPr>
              <a:lnSpc>
                <a:spcPct val="85000"/>
              </a:lnSpc>
              <a:defRPr/>
            </a:pPr>
            <a:r>
              <a:rPr lang="en-US" dirty="0">
                <a:cs typeface="+mj-cs"/>
              </a:rPr>
              <a:t>First Stage </a:t>
            </a:r>
            <a:r>
              <a:rPr lang="en-US" sz="2000" b="0" dirty="0">
                <a:cs typeface="+mj-cs"/>
              </a:rPr>
              <a:t>(4 of 4)</a:t>
            </a:r>
          </a:p>
        </p:txBody>
      </p:sp>
      <p:sp>
        <p:nvSpPr>
          <p:cNvPr id="75779" name="Rectangle 3"/>
          <p:cNvSpPr>
            <a:spLocks noGrp="1" noChangeArrowheads="1"/>
          </p:cNvSpPr>
          <p:nvPr>
            <p:ph type="body" idx="1"/>
          </p:nvPr>
        </p:nvSpPr>
        <p:spPr>
          <a:xfrm>
            <a:off x="925830" y="1490870"/>
            <a:ext cx="9361170" cy="4699047"/>
          </a:xfrm>
        </p:spPr>
        <p:txBody>
          <a:bodyPr rIns="228600"/>
          <a:lstStyle/>
          <a:p>
            <a:pPr>
              <a:spcBef>
                <a:spcPct val="35000"/>
              </a:spcBef>
            </a:pPr>
            <a:r>
              <a:rPr lang="en-US" altLang="en-US" dirty="0"/>
              <a:t>Some women experience a premature rupture of the amniotic sac.</a:t>
            </a:r>
          </a:p>
          <a:p>
            <a:pPr lvl="1">
              <a:spcBef>
                <a:spcPct val="35000"/>
              </a:spcBef>
            </a:pPr>
            <a:r>
              <a:rPr lang="en-US" altLang="en-US" dirty="0"/>
              <a:t>Patient may or may not go into labor.</a:t>
            </a:r>
          </a:p>
          <a:p>
            <a:pPr lvl="1">
              <a:spcBef>
                <a:spcPct val="35000"/>
              </a:spcBef>
            </a:pPr>
            <a:r>
              <a:rPr lang="en-US" altLang="en-US" dirty="0"/>
              <a:t>Provide supportive care and transport.</a:t>
            </a:r>
          </a:p>
          <a:p>
            <a:pPr>
              <a:spcBef>
                <a:spcPct val="35000"/>
              </a:spcBef>
            </a:pPr>
            <a:r>
              <a:rPr lang="en-US" altLang="en-US" dirty="0"/>
              <a:t>The head of the fetus descends into the woman’s pelvis as it positions for delivery.</a:t>
            </a:r>
          </a:p>
          <a:p>
            <a:pPr lvl="1">
              <a:spcBef>
                <a:spcPct val="35000"/>
              </a:spcBef>
            </a:pPr>
            <a:r>
              <a:rPr lang="en-US" altLang="en-US" dirty="0"/>
              <a:t>This descent is called lightening.</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a:lnSpc>
                <a:spcPct val="85000"/>
              </a:lnSpc>
              <a:defRPr/>
            </a:pPr>
            <a:r>
              <a:rPr lang="en-US" dirty="0">
                <a:cs typeface="+mj-cs"/>
              </a:rPr>
              <a:t>Second Stage</a:t>
            </a:r>
            <a:endParaRPr lang="en-US" sz="2800" b="0" dirty="0">
              <a:cs typeface="+mj-cs"/>
            </a:endParaRPr>
          </a:p>
        </p:txBody>
      </p:sp>
      <p:sp>
        <p:nvSpPr>
          <p:cNvPr id="76803" name="Rectangle 3"/>
          <p:cNvSpPr>
            <a:spLocks noGrp="1" noChangeArrowheads="1"/>
          </p:cNvSpPr>
          <p:nvPr>
            <p:ph type="body" idx="1"/>
          </p:nvPr>
        </p:nvSpPr>
        <p:spPr/>
        <p:txBody>
          <a:bodyPr rIns="228600"/>
          <a:lstStyle/>
          <a:p>
            <a:pPr>
              <a:spcBef>
                <a:spcPct val="35000"/>
              </a:spcBef>
            </a:pPr>
            <a:r>
              <a:rPr lang="en-US" altLang="en-US" dirty="0"/>
              <a:t>Begins when the fetus begins to encounter the birth canal</a:t>
            </a:r>
          </a:p>
          <a:p>
            <a:pPr lvl="1">
              <a:spcBef>
                <a:spcPct val="35000"/>
              </a:spcBef>
            </a:pPr>
            <a:r>
              <a:rPr lang="en-US" altLang="en-US" dirty="0"/>
              <a:t>Ends when the newborn is born </a:t>
            </a:r>
          </a:p>
          <a:p>
            <a:pPr lvl="1">
              <a:spcBef>
                <a:spcPct val="35000"/>
              </a:spcBef>
            </a:pPr>
            <a:r>
              <a:rPr lang="en-US" altLang="en-US" dirty="0"/>
              <a:t>Uterine contractions are usually closer together and last longer.</a:t>
            </a:r>
          </a:p>
          <a:p>
            <a:pPr lvl="1">
              <a:spcBef>
                <a:spcPct val="35000"/>
              </a:spcBef>
            </a:pPr>
            <a:r>
              <a:rPr lang="en-US" altLang="en-US" dirty="0"/>
              <a:t>The perineum will bulge significantly, and the top of the fetus’s head will appear at the vaginal opening (crowning).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a:lnSpc>
                <a:spcPct val="85000"/>
              </a:lnSpc>
              <a:defRPr/>
            </a:pPr>
            <a:r>
              <a:rPr lang="en-US" dirty="0">
                <a:cs typeface="+mj-cs"/>
              </a:rPr>
              <a:t>Third Stage</a:t>
            </a:r>
          </a:p>
        </p:txBody>
      </p:sp>
      <p:sp>
        <p:nvSpPr>
          <p:cNvPr id="77827" name="Rectangle 3"/>
          <p:cNvSpPr>
            <a:spLocks noGrp="1" noChangeArrowheads="1"/>
          </p:cNvSpPr>
          <p:nvPr>
            <p:ph type="body" idx="1"/>
          </p:nvPr>
        </p:nvSpPr>
        <p:spPr/>
        <p:txBody>
          <a:bodyPr rIns="228600"/>
          <a:lstStyle/>
          <a:p>
            <a:pPr>
              <a:spcBef>
                <a:spcPct val="35000"/>
              </a:spcBef>
            </a:pPr>
            <a:r>
              <a:rPr lang="en-US" altLang="en-US" dirty="0"/>
              <a:t>Begins with the birth of the newborn and ends with the delivery of the placenta</a:t>
            </a:r>
          </a:p>
          <a:p>
            <a:pPr lvl="1">
              <a:spcBef>
                <a:spcPct val="35000"/>
              </a:spcBef>
            </a:pPr>
            <a:r>
              <a:rPr lang="en-US" altLang="en-US" dirty="0"/>
              <a:t>The placenta must completely separate from the uterine wall.</a:t>
            </a:r>
          </a:p>
          <a:p>
            <a:pPr lvl="1">
              <a:spcBef>
                <a:spcPct val="35000"/>
              </a:spcBef>
            </a:pPr>
            <a:r>
              <a:rPr lang="en-US" altLang="en-US" dirty="0"/>
              <a:t>May take up to 30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lnSpc>
                <a:spcPct val="85000"/>
              </a:lnSpc>
              <a:defRPr/>
            </a:pPr>
            <a:r>
              <a:rPr lang="en-US" dirty="0">
                <a:cs typeface="+mj-cs"/>
              </a:rPr>
              <a:t>Preparing for Delivery </a:t>
            </a:r>
            <a:r>
              <a:rPr lang="en-US" sz="2000" b="0" dirty="0">
                <a:cs typeface="+mj-cs"/>
              </a:rPr>
              <a:t>(1 of 10)</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Consider delivery at the scene when:</a:t>
            </a:r>
          </a:p>
          <a:p>
            <a:pPr lvl="1">
              <a:spcBef>
                <a:spcPct val="35000"/>
              </a:spcBef>
            </a:pPr>
            <a:r>
              <a:rPr lang="en-US" altLang="en-US" dirty="0"/>
              <a:t>Delivery is imminent (will occur within a few minutes)</a:t>
            </a:r>
          </a:p>
          <a:p>
            <a:pPr lvl="1">
              <a:spcBef>
                <a:spcPct val="35000"/>
              </a:spcBef>
            </a:pPr>
            <a:r>
              <a:rPr lang="en-US" altLang="en-US" dirty="0"/>
              <a:t>A natural disaster, inclement weather, or other environmental factor makes it impossible to reach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(2 of 10)</a:t>
            </a:r>
          </a:p>
        </p:txBody>
      </p:sp>
      <p:sp>
        <p:nvSpPr>
          <p:cNvPr id="79875" name="Content Placeholder 2"/>
          <p:cNvSpPr>
            <a:spLocks noGrp="1"/>
          </p:cNvSpPr>
          <p:nvPr>
            <p:ph type="body" idx="1"/>
          </p:nvPr>
        </p:nvSpPr>
        <p:spPr/>
        <p:txBody>
          <a:bodyPr rIns="228600"/>
          <a:lstStyle/>
          <a:p>
            <a:pPr>
              <a:spcBef>
                <a:spcPct val="35000"/>
              </a:spcBef>
            </a:pPr>
            <a:r>
              <a:rPr lang="en-US" altLang="en-US" dirty="0"/>
              <a:t>To determine if delivery is imminent, ask the patient:</a:t>
            </a:r>
          </a:p>
          <a:p>
            <a:pPr lvl="1">
              <a:spcBef>
                <a:spcPct val="35000"/>
              </a:spcBef>
            </a:pPr>
            <a:r>
              <a:rPr lang="en-US" altLang="en-US" dirty="0"/>
              <a:t>How long have you been pregnant?</a:t>
            </a:r>
          </a:p>
          <a:p>
            <a:pPr lvl="1">
              <a:spcBef>
                <a:spcPct val="35000"/>
              </a:spcBef>
            </a:pPr>
            <a:r>
              <a:rPr lang="en-US" altLang="en-US" dirty="0"/>
              <a:t>When are you due?</a:t>
            </a:r>
          </a:p>
          <a:p>
            <a:pPr lvl="1">
              <a:spcBef>
                <a:spcPct val="35000"/>
              </a:spcBef>
            </a:pPr>
            <a:r>
              <a:rPr lang="en-US" altLang="en-US" dirty="0"/>
              <a:t>Is this your first baby?</a:t>
            </a:r>
          </a:p>
          <a:p>
            <a:pPr lvl="1">
              <a:spcBef>
                <a:spcPct val="35000"/>
              </a:spcBef>
            </a:pPr>
            <a:r>
              <a:rPr lang="en-US" altLang="en-US" dirty="0"/>
              <a:t>Are you having contractions?</a:t>
            </a:r>
          </a:p>
          <a:p>
            <a:pPr lvl="2">
              <a:spcBef>
                <a:spcPts val="900"/>
              </a:spcBef>
            </a:pPr>
            <a:r>
              <a:rPr lang="en-US" altLang="en-US" sz="2000" dirty="0"/>
              <a:t>How far apart?</a:t>
            </a:r>
          </a:p>
          <a:p>
            <a:pPr lvl="2">
              <a:spcBef>
                <a:spcPts val="900"/>
              </a:spcBef>
            </a:pPr>
            <a:r>
              <a:rPr lang="en-US" altLang="en-US" sz="2000" dirty="0"/>
              <a:t>How long do they last?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(3 of 10)</a:t>
            </a:r>
          </a:p>
        </p:txBody>
      </p:sp>
      <p:sp>
        <p:nvSpPr>
          <p:cNvPr id="80899" name="Content Placeholder 2"/>
          <p:cNvSpPr>
            <a:spLocks noGrp="1"/>
          </p:cNvSpPr>
          <p:nvPr>
            <p:ph type="body" idx="1"/>
          </p:nvPr>
        </p:nvSpPr>
        <p:spPr/>
        <p:txBody>
          <a:bodyPr rIns="228600"/>
          <a:lstStyle/>
          <a:p>
            <a:pPr>
              <a:spcBef>
                <a:spcPct val="35000"/>
              </a:spcBef>
            </a:pPr>
            <a:r>
              <a:rPr lang="en-US" altLang="en-US" dirty="0"/>
              <a:t>To determine if delivery is imminent, ask the patient (cont’d):</a:t>
            </a:r>
          </a:p>
          <a:p>
            <a:pPr lvl="1">
              <a:spcBef>
                <a:spcPct val="35000"/>
              </a:spcBef>
            </a:pPr>
            <a:r>
              <a:rPr lang="en-US" altLang="en-US" dirty="0"/>
              <a:t>Have you had spotting or bleeding?</a:t>
            </a:r>
          </a:p>
          <a:p>
            <a:pPr lvl="1">
              <a:spcBef>
                <a:spcPct val="35000"/>
              </a:spcBef>
            </a:pPr>
            <a:r>
              <a:rPr lang="en-US" altLang="en-US" dirty="0"/>
              <a:t>Has your water broken?</a:t>
            </a:r>
          </a:p>
          <a:p>
            <a:pPr lvl="1">
              <a:spcBef>
                <a:spcPct val="35000"/>
              </a:spcBef>
            </a:pPr>
            <a:r>
              <a:rPr lang="en-US" altLang="en-US" dirty="0"/>
              <a:t>Do you feel as though you need to have a bowel movement?</a:t>
            </a:r>
          </a:p>
          <a:p>
            <a:pPr lvl="1">
              <a:spcBef>
                <a:spcPct val="35000"/>
              </a:spcBef>
            </a:pPr>
            <a:r>
              <a:rPr lang="en-US" altLang="en-US" dirty="0"/>
              <a:t>Do you feel the need to push?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(4 of 10)</a:t>
            </a:r>
          </a:p>
        </p:txBody>
      </p:sp>
      <p:sp>
        <p:nvSpPr>
          <p:cNvPr id="81923" name="Content Placeholder 2"/>
          <p:cNvSpPr>
            <a:spLocks noGrp="1"/>
          </p:cNvSpPr>
          <p:nvPr>
            <p:ph type="body" idx="1"/>
          </p:nvPr>
        </p:nvSpPr>
        <p:spPr/>
        <p:txBody>
          <a:bodyPr rIns="228600"/>
          <a:lstStyle/>
          <a:p>
            <a:pPr>
              <a:spcBef>
                <a:spcPct val="35000"/>
              </a:spcBef>
            </a:pPr>
            <a:r>
              <a:rPr lang="en-US" altLang="en-US" dirty="0"/>
              <a:t>To determine potential complications, ask:</a:t>
            </a:r>
          </a:p>
          <a:p>
            <a:pPr lvl="1">
              <a:spcBef>
                <a:spcPct val="35000"/>
              </a:spcBef>
            </a:pPr>
            <a:r>
              <a:rPr lang="en-US" altLang="en-US" dirty="0"/>
              <a:t>Were any of your previous deliveries by cesarean section? </a:t>
            </a:r>
          </a:p>
          <a:p>
            <a:pPr lvl="1">
              <a:spcBef>
                <a:spcPct val="35000"/>
              </a:spcBef>
            </a:pPr>
            <a:r>
              <a:rPr lang="en-US" altLang="en-US" dirty="0"/>
              <a:t>Have you had problems in this or any previous pregnancies? </a:t>
            </a:r>
          </a:p>
          <a:p>
            <a:pPr lvl="1">
              <a:spcBef>
                <a:spcPct val="35000"/>
              </a:spcBef>
            </a:pPr>
            <a:r>
              <a:rPr lang="en-US" altLang="en-US" dirty="0"/>
              <a:t>Do you use drugs, drink alcohol, or take any medications?</a:t>
            </a:r>
          </a:p>
          <a:p>
            <a:pPr lvl="1">
              <a:spcBef>
                <a:spcPct val="35000"/>
              </a:spcBef>
            </a:pPr>
            <a:r>
              <a:rPr lang="en-US" altLang="en-US" dirty="0"/>
              <a:t>Is there a chance of multiple deliveries?</a:t>
            </a:r>
          </a:p>
          <a:p>
            <a:pPr lvl="1">
              <a:spcBef>
                <a:spcPct val="35000"/>
              </a:spcBef>
            </a:pPr>
            <a:r>
              <a:rPr lang="en-US" altLang="en-US" dirty="0"/>
              <a:t>Does your physician expect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lnSpc>
                <a:spcPct val="85000"/>
              </a:lnSpc>
              <a:defRPr/>
            </a:pPr>
            <a:r>
              <a:rPr lang="en-US" dirty="0">
                <a:cs typeface="+mj-cs"/>
              </a:rPr>
              <a:t>Preparing for Delivery </a:t>
            </a:r>
            <a:r>
              <a:rPr lang="en-US" sz="2000" b="0" dirty="0">
                <a:cs typeface="+mj-cs"/>
              </a:rPr>
              <a:t>(5 of 10)</a:t>
            </a:r>
          </a:p>
        </p:txBody>
      </p:sp>
      <p:sp>
        <p:nvSpPr>
          <p:cNvPr id="82947" name="Rectangle 3"/>
          <p:cNvSpPr>
            <a:spLocks noGrp="1" noChangeArrowheads="1"/>
          </p:cNvSpPr>
          <p:nvPr>
            <p:ph type="body" idx="1"/>
          </p:nvPr>
        </p:nvSpPr>
        <p:spPr/>
        <p:txBody>
          <a:bodyPr rIns="228600"/>
          <a:lstStyle/>
          <a:p>
            <a:pPr>
              <a:spcBef>
                <a:spcPct val="35000"/>
              </a:spcBef>
            </a:pPr>
            <a:r>
              <a:rPr lang="en-US" altLang="en-US" dirty="0"/>
              <a:t>If the patient says that she is about to deliver, she has to move her bowels, or feels the need to push, you should prepare for delivery.</a:t>
            </a:r>
          </a:p>
          <a:p>
            <a:pPr lvl="1">
              <a:spcBef>
                <a:spcPct val="35000"/>
              </a:spcBef>
            </a:pPr>
            <a:r>
              <a:rPr lang="en-US" altLang="en-US" dirty="0"/>
              <a:t>Visually inspect the vagina to check for crowning.</a:t>
            </a:r>
          </a:p>
          <a:p>
            <a:pPr lvl="1">
              <a:spcBef>
                <a:spcPct val="35000"/>
              </a:spcBef>
            </a:pPr>
            <a:r>
              <a:rPr lang="en-US" altLang="en-US" dirty="0"/>
              <a:t>Do not touch the vaginal area unless delivery is imminent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(6 of 10)</a:t>
            </a:r>
          </a:p>
        </p:txBody>
      </p:sp>
      <p:sp>
        <p:nvSpPr>
          <p:cNvPr id="83971" name="Content Placeholder 2"/>
          <p:cNvSpPr>
            <a:spLocks noGrp="1"/>
          </p:cNvSpPr>
          <p:nvPr>
            <p:ph type="body" idx="1"/>
          </p:nvPr>
        </p:nvSpPr>
        <p:spPr/>
        <p:txBody>
          <a:bodyPr rIns="228600"/>
          <a:lstStyle/>
          <a:p>
            <a:pPr>
              <a:spcBef>
                <a:spcPct val="35000"/>
              </a:spcBef>
            </a:pPr>
            <a:r>
              <a:rPr lang="en-US" altLang="en-US" dirty="0"/>
              <a:t>Once labor has begun, it cannot be slowed or stopped.</a:t>
            </a:r>
          </a:p>
          <a:p>
            <a:pPr lvl="1">
              <a:spcBef>
                <a:spcPct val="35000"/>
              </a:spcBef>
            </a:pPr>
            <a:r>
              <a:rPr lang="en-US" altLang="en-US" dirty="0"/>
              <a:t>Never attempt to hold the patient’s legs together.</a:t>
            </a:r>
          </a:p>
          <a:p>
            <a:pPr lvl="1">
              <a:spcBef>
                <a:spcPct val="35000"/>
              </a:spcBef>
            </a:pPr>
            <a:r>
              <a:rPr lang="en-US" altLang="en-US" dirty="0"/>
              <a:t>Do not let her go to the bathroom.</a:t>
            </a:r>
          </a:p>
          <a:p>
            <a:pPr>
              <a:spcBef>
                <a:spcPct val="35000"/>
              </a:spcBef>
            </a:pPr>
            <a:r>
              <a:rPr lang="en-US" altLang="en-US" dirty="0"/>
              <a:t>Remember, if you deliver at the scene, you are only assisting the woman with the delivery.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(7 of 10)</a:t>
            </a:r>
          </a:p>
        </p:txBody>
      </p:sp>
      <p:sp>
        <p:nvSpPr>
          <p:cNvPr id="84995" name="Content Placeholder 2"/>
          <p:cNvSpPr>
            <a:spLocks noGrp="1"/>
          </p:cNvSpPr>
          <p:nvPr>
            <p:ph type="body" idx="1"/>
          </p:nvPr>
        </p:nvSpPr>
        <p:spPr>
          <a:xfrm>
            <a:off x="6096000" y="1752601"/>
            <a:ext cx="5181600" cy="4800600"/>
          </a:xfrm>
        </p:spPr>
        <p:txBody>
          <a:bodyPr rIns="228600"/>
          <a:lstStyle/>
          <a:p>
            <a:pPr>
              <a:spcBef>
                <a:spcPct val="35000"/>
              </a:spcBef>
            </a:pPr>
            <a:r>
              <a:rPr lang="en-US" altLang="en-US" dirty="0"/>
              <a:t>Your emergency vehicle should always be equipped with a sterile emergency obstetric (OB) kit.</a:t>
            </a:r>
          </a:p>
        </p:txBody>
      </p:sp>
      <p:sp>
        <p:nvSpPr>
          <p:cNvPr id="2" name="Rectangle 1"/>
          <p:cNvSpPr/>
          <p:nvPr/>
        </p:nvSpPr>
        <p:spPr>
          <a:xfrm>
            <a:off x="901700" y="4337316"/>
            <a:ext cx="4240968" cy="646331"/>
          </a:xfrm>
          <a:prstGeom prst="rect">
            <a:avLst/>
          </a:prstGeom>
        </p:spPr>
        <p:txBody>
          <a:bodyPr wrap="square">
            <a:spAutoFit/>
          </a:bodyPr>
          <a:lstStyle/>
          <a:p>
            <a:r>
              <a:rPr lang="en-US" b="1" dirty="0"/>
              <a:t>FIGURE 34-6 </a:t>
            </a:r>
            <a:r>
              <a:rPr lang="en-US" dirty="0"/>
              <a:t>Your unit should contain a sterile obstetric kit.</a:t>
            </a:r>
          </a:p>
        </p:txBody>
      </p:sp>
      <p:sp>
        <p:nvSpPr>
          <p:cNvPr id="3" name="Rectangle 2"/>
          <p:cNvSpPr/>
          <p:nvPr/>
        </p:nvSpPr>
        <p:spPr>
          <a:xfrm>
            <a:off x="876300" y="494554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6146" name="Picture 2" descr="A photo of the components of a sterile kit scattered on a flat surfa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4240968" cy="2864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(7 of 7)</a:t>
            </a:r>
          </a:p>
        </p:txBody>
      </p:sp>
      <p:sp>
        <p:nvSpPr>
          <p:cNvPr id="1024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Special Considerations in Trauma</a:t>
            </a:r>
          </a:p>
          <a:p>
            <a:pPr eaLnBrk="1" hangingPunct="1">
              <a:spcBef>
                <a:spcPct val="35000"/>
              </a:spcBef>
            </a:pPr>
            <a:r>
              <a:rPr lang="en-US" altLang="en-US" dirty="0"/>
              <a:t>Recognition and management of trauma in the</a:t>
            </a:r>
          </a:p>
          <a:p>
            <a:pPr lvl="1" eaLnBrk="1" hangingPunct="1">
              <a:spcBef>
                <a:spcPct val="35000"/>
              </a:spcBef>
            </a:pPr>
            <a:r>
              <a:rPr lang="en-US" altLang="en-US" dirty="0"/>
              <a:t>Pregnant patient</a:t>
            </a:r>
          </a:p>
          <a:p>
            <a:pPr eaLnBrk="1" hangingPunct="1">
              <a:spcBef>
                <a:spcPct val="35000"/>
              </a:spcBef>
            </a:pPr>
            <a:r>
              <a:rPr lang="en-US" altLang="en-US" dirty="0"/>
              <a:t>Pathophysiology, assessment, and management of trauma in the</a:t>
            </a:r>
          </a:p>
          <a:p>
            <a:pPr lvl="1" eaLnBrk="1" hangingPunct="1">
              <a:spcBef>
                <a:spcPct val="35000"/>
              </a:spcBef>
            </a:pPr>
            <a:r>
              <a:rPr lang="en-US" altLang="en-US" dirty="0"/>
              <a:t>Pregnant patient</a:t>
            </a:r>
          </a:p>
          <a:p>
            <a:pPr lvl="1" eaLnBrk="1" hangingPunct="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(8 of 10)</a:t>
            </a:r>
          </a:p>
        </p:txBody>
      </p:sp>
      <p:sp>
        <p:nvSpPr>
          <p:cNvPr id="86019" name="Content Placeholder 2"/>
          <p:cNvSpPr>
            <a:spLocks noGrp="1"/>
          </p:cNvSpPr>
          <p:nvPr>
            <p:ph type="body" idx="1"/>
          </p:nvPr>
        </p:nvSpPr>
        <p:spPr/>
        <p:txBody>
          <a:bodyPr rIns="228600"/>
          <a:lstStyle/>
          <a:p>
            <a:pPr>
              <a:spcBef>
                <a:spcPct val="35000"/>
              </a:spcBef>
            </a:pPr>
            <a:r>
              <a:rPr lang="en-US" altLang="en-US" dirty="0"/>
              <a:t>Patient position</a:t>
            </a:r>
          </a:p>
          <a:p>
            <a:pPr lvl="1">
              <a:spcBef>
                <a:spcPct val="35000"/>
              </a:spcBef>
            </a:pPr>
            <a:r>
              <a:rPr lang="en-US" altLang="en-US" dirty="0"/>
              <a:t>Preserve the patient’s privacy.</a:t>
            </a:r>
          </a:p>
          <a:p>
            <a:pPr lvl="1">
              <a:spcBef>
                <a:spcPct val="35000"/>
              </a:spcBef>
            </a:pPr>
            <a:r>
              <a:rPr lang="en-US" altLang="en-US" dirty="0"/>
              <a:t>Place the patient on a firm surface padded with blankets, sheets, and towels.</a:t>
            </a:r>
          </a:p>
          <a:p>
            <a:pPr lvl="1">
              <a:spcBef>
                <a:spcPct val="35000"/>
              </a:spcBef>
            </a:pPr>
            <a:r>
              <a:rPr lang="en-US" altLang="en-US" dirty="0"/>
              <a:t>Elevate the hips about 2 to 4</a:t>
            </a:r>
            <a:r>
              <a:rPr lang="en-US" altLang="en-US" dirty="0">
                <a:ea typeface="MS PGothic" charset="-128"/>
              </a:rPr>
              <a:t> inches</a:t>
            </a:r>
            <a:r>
              <a:rPr lang="en-US" altLang="en-US" dirty="0"/>
              <a:t>.</a:t>
            </a:r>
          </a:p>
          <a:p>
            <a:pPr lvl="1">
              <a:spcBef>
                <a:spcPct val="35000"/>
              </a:spcBef>
            </a:pPr>
            <a:r>
              <a:rPr lang="en-US" altLang="en-US" dirty="0"/>
              <a:t>Support the head, neck, and upper back.</a:t>
            </a:r>
          </a:p>
          <a:p>
            <a:pPr lvl="1">
              <a:spcBef>
                <a:spcPct val="35000"/>
              </a:spcBef>
            </a:pPr>
            <a:r>
              <a:rPr lang="en-US" altLang="en-US" dirty="0"/>
              <a:t>Have her keep her legs and hips  flexed, with her feet flat and her knees spread apart.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(9 of 10)</a:t>
            </a:r>
          </a:p>
        </p:txBody>
      </p:sp>
      <p:sp>
        <p:nvSpPr>
          <p:cNvPr id="87043" name="Content Placeholder 2"/>
          <p:cNvSpPr>
            <a:spLocks noGrp="1"/>
          </p:cNvSpPr>
          <p:nvPr>
            <p:ph type="body" idx="1"/>
          </p:nvPr>
        </p:nvSpPr>
        <p:spPr/>
        <p:txBody>
          <a:bodyPr rIns="228600"/>
          <a:lstStyle/>
          <a:p>
            <a:pPr>
              <a:spcBef>
                <a:spcPct val="35000"/>
              </a:spcBef>
            </a:pPr>
            <a:r>
              <a:rPr lang="en-US" altLang="en-US" dirty="0"/>
              <a:t>Preparing the delivery field</a:t>
            </a:r>
          </a:p>
          <a:p>
            <a:pPr lvl="1">
              <a:spcBef>
                <a:spcPct val="35000"/>
              </a:spcBef>
            </a:pPr>
            <a:r>
              <a:rPr lang="en-US" altLang="en-US" dirty="0"/>
              <a:t>Place towels or sheets on the floor around the delivery area.</a:t>
            </a:r>
          </a:p>
          <a:p>
            <a:pPr lvl="1">
              <a:spcBef>
                <a:spcPct val="35000"/>
              </a:spcBef>
            </a:pPr>
            <a:r>
              <a:rPr lang="en-US" altLang="en-US" dirty="0"/>
              <a:t>Open the OB kit carefully.</a:t>
            </a:r>
          </a:p>
          <a:p>
            <a:pPr lvl="1">
              <a:spcBef>
                <a:spcPct val="35000"/>
              </a:spcBef>
            </a:pPr>
            <a:r>
              <a:rPr lang="en-US" altLang="en-US" dirty="0"/>
              <a:t>Put on sterile gloves.</a:t>
            </a:r>
          </a:p>
          <a:p>
            <a:pPr lvl="1">
              <a:spcBef>
                <a:spcPct val="35000"/>
              </a:spcBef>
            </a:pPr>
            <a:r>
              <a:rPr lang="en-US" altLang="en-US" dirty="0"/>
              <a:t>Use the sterile sheets and drapes from the OB kit to make a sterile delivery field.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itle 1"/>
          <p:cNvSpPr>
            <a:spLocks noGrp="1"/>
          </p:cNvSpPr>
          <p:nvPr>
            <p:ph type="title"/>
          </p:nvPr>
        </p:nvSpPr>
        <p:spPr/>
        <p:txBody>
          <a:bodyPr/>
          <a:lstStyle/>
          <a:p>
            <a:pPr>
              <a:lnSpc>
                <a:spcPct val="85000"/>
              </a:lnSpc>
              <a:defRPr/>
            </a:pPr>
            <a:r>
              <a:rPr lang="en-US" dirty="0">
                <a:cs typeface="+mj-cs"/>
              </a:rPr>
              <a:t>Preparing for Delivery </a:t>
            </a:r>
            <a:r>
              <a:rPr lang="en-US" sz="2000" b="0" dirty="0">
                <a:cs typeface="+mj-cs"/>
              </a:rPr>
              <a:t>(10 of 10)</a:t>
            </a:r>
          </a:p>
        </p:txBody>
      </p:sp>
      <p:sp>
        <p:nvSpPr>
          <p:cNvPr id="2" name="Rectangle 1"/>
          <p:cNvSpPr/>
          <p:nvPr/>
        </p:nvSpPr>
        <p:spPr>
          <a:xfrm>
            <a:off x="2038350" y="4783228"/>
            <a:ext cx="7886700" cy="1200329"/>
          </a:xfrm>
          <a:prstGeom prst="rect">
            <a:avLst/>
          </a:prstGeom>
        </p:spPr>
        <p:txBody>
          <a:bodyPr wrap="square">
            <a:spAutoFit/>
          </a:bodyPr>
          <a:lstStyle/>
          <a:p>
            <a:r>
              <a:rPr lang="en-US" b="1" dirty="0"/>
              <a:t>FIGURE 34-7 </a:t>
            </a:r>
            <a:r>
              <a:rPr lang="en-US" dirty="0"/>
              <a:t>Preparing the delivery field. </a:t>
            </a:r>
            <a:r>
              <a:rPr lang="en-US" b="1" dirty="0"/>
              <a:t>A. </a:t>
            </a:r>
            <a:r>
              <a:rPr lang="en-US" dirty="0"/>
              <a:t>Use sterile sheets and drapes from the OB kit to make a clean delivery field. Place one sheet under the woman’s buttocks. Wrap another sheet behind her back with either end draped over the thighs.</a:t>
            </a:r>
          </a:p>
          <a:p>
            <a:r>
              <a:rPr lang="en-US" b="1" dirty="0"/>
              <a:t>B. </a:t>
            </a:r>
            <a:r>
              <a:rPr lang="en-US" dirty="0"/>
              <a:t>Drape another sheet over the woman’s abdomen</a:t>
            </a:r>
          </a:p>
        </p:txBody>
      </p:sp>
      <p:sp>
        <p:nvSpPr>
          <p:cNvPr id="3" name="Rectangle 2"/>
          <p:cNvSpPr/>
          <p:nvPr/>
        </p:nvSpPr>
        <p:spPr>
          <a:xfrm>
            <a:off x="2038350" y="5967912"/>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pic>
        <p:nvPicPr>
          <p:cNvPr id="7170" name="Picture 2" descr="A: A naked, pregnant woman is seated with her legs spread and pulled up. A sheet is under her. The ends of another sheet cover her legs. B: A sheet is placed over her abdomen, covering the breast and upper abdomen.&#10;" title="Two diagrams, A and B, of the steps in preparing a delivery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606550"/>
            <a:ext cx="8153400" cy="3071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pPr>
              <a:lnSpc>
                <a:spcPct val="85000"/>
              </a:lnSpc>
              <a:defRPr/>
            </a:pPr>
            <a:r>
              <a:rPr lang="en-US" dirty="0">
                <a:cs typeface="+mj-cs"/>
              </a:rPr>
              <a:t>Delivery </a:t>
            </a:r>
            <a:r>
              <a:rPr lang="en-US" sz="2000" b="0" dirty="0">
                <a:cs typeface="+mj-cs"/>
              </a:rPr>
              <a:t>(1 of 6) </a:t>
            </a:r>
          </a:p>
        </p:txBody>
      </p:sp>
      <p:sp>
        <p:nvSpPr>
          <p:cNvPr id="89091" name="Content Placeholder 2"/>
          <p:cNvSpPr>
            <a:spLocks noGrp="1"/>
          </p:cNvSpPr>
          <p:nvPr>
            <p:ph type="body" idx="1"/>
          </p:nvPr>
        </p:nvSpPr>
        <p:spPr/>
        <p:txBody>
          <a:bodyPr rIns="228600"/>
          <a:lstStyle/>
          <a:p>
            <a:pPr>
              <a:spcBef>
                <a:spcPct val="35000"/>
              </a:spcBef>
            </a:pPr>
            <a:r>
              <a:rPr lang="en-US" altLang="en-US" dirty="0"/>
              <a:t>Your partner should be at the patient’s head to comfort, soothe, and reassure.</a:t>
            </a:r>
          </a:p>
          <a:p>
            <a:pPr>
              <a:spcBef>
                <a:spcPct val="35000"/>
              </a:spcBef>
            </a:pPr>
            <a:r>
              <a:rPr lang="en-US" altLang="en-US" dirty="0"/>
              <a:t>If the patient will allow it, apply oxygen.</a:t>
            </a:r>
          </a:p>
          <a:p>
            <a:pPr>
              <a:spcBef>
                <a:spcPct val="35000"/>
              </a:spcBef>
            </a:pPr>
            <a:r>
              <a:rPr lang="en-US" altLang="en-US" dirty="0"/>
              <a:t>Continually check for crowning.</a:t>
            </a:r>
          </a:p>
          <a:p>
            <a:pPr lvl="1">
              <a:spcBef>
                <a:spcPct val="35000"/>
              </a:spcBef>
            </a:pPr>
            <a:r>
              <a:rPr lang="en-US" altLang="en-US" dirty="0"/>
              <a:t>Some patients experience precipitous labor and birth.</a:t>
            </a:r>
          </a:p>
          <a:p>
            <a:pPr lvl="1">
              <a:spcBef>
                <a:spcPct val="35000"/>
              </a:spcBef>
            </a:pPr>
            <a:r>
              <a:rPr lang="en-US" altLang="en-US" dirty="0"/>
              <a:t>Position yourself so that you can see the perineal area at all times.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itle 1"/>
          <p:cNvSpPr>
            <a:spLocks noGrp="1"/>
          </p:cNvSpPr>
          <p:nvPr>
            <p:ph type="title"/>
          </p:nvPr>
        </p:nvSpPr>
        <p:spPr/>
        <p:txBody>
          <a:bodyPr/>
          <a:lstStyle/>
          <a:p>
            <a:pPr>
              <a:lnSpc>
                <a:spcPct val="85000"/>
              </a:lnSpc>
              <a:defRPr/>
            </a:pPr>
            <a:r>
              <a:rPr lang="en-US" dirty="0">
                <a:cs typeface="+mj-cs"/>
              </a:rPr>
              <a:t>Delivery </a:t>
            </a:r>
            <a:r>
              <a:rPr lang="en-US" sz="2000" b="0" dirty="0">
                <a:cs typeface="+mj-cs"/>
              </a:rPr>
              <a:t>(2 of 6)</a:t>
            </a:r>
          </a:p>
        </p:txBody>
      </p:sp>
      <p:sp>
        <p:nvSpPr>
          <p:cNvPr id="90115" name="Content Placeholder 2"/>
          <p:cNvSpPr>
            <a:spLocks noGrp="1"/>
          </p:cNvSpPr>
          <p:nvPr>
            <p:ph type="body" idx="1"/>
          </p:nvPr>
        </p:nvSpPr>
        <p:spPr/>
        <p:txBody>
          <a:bodyPr rIns="228600"/>
          <a:lstStyle/>
          <a:p>
            <a:pPr>
              <a:spcBef>
                <a:spcPct val="35000"/>
              </a:spcBef>
            </a:pPr>
            <a:r>
              <a:rPr lang="en-US" altLang="en-US" dirty="0"/>
              <a:t>Time the patient’s contractions.</a:t>
            </a:r>
          </a:p>
          <a:p>
            <a:pPr lvl="1">
              <a:spcBef>
                <a:spcPct val="35000"/>
              </a:spcBef>
            </a:pPr>
            <a:r>
              <a:rPr lang="en-US" altLang="en-US" dirty="0"/>
              <a:t>Remind the patient to take quick, short breaths during each contraction but not to strain.</a:t>
            </a:r>
          </a:p>
          <a:p>
            <a:pPr lvl="1">
              <a:spcBef>
                <a:spcPct val="35000"/>
              </a:spcBef>
            </a:pPr>
            <a:r>
              <a:rPr lang="en-US" altLang="en-US" dirty="0"/>
              <a:t>Between contractions, encourage the patient to rest and breathe deeply through her mouth.</a:t>
            </a:r>
          </a:p>
          <a:p>
            <a:pPr>
              <a:spcBef>
                <a:spcPct val="35000"/>
              </a:spcBef>
            </a:pPr>
            <a:r>
              <a:rPr lang="en-US" altLang="en-US" dirty="0"/>
              <a:t>Delivering the head</a:t>
            </a:r>
          </a:p>
          <a:p>
            <a:pPr lvl="1">
              <a:spcBef>
                <a:spcPct val="35000"/>
              </a:spcBef>
            </a:pPr>
            <a:r>
              <a:rPr lang="en-US" altLang="en-US" dirty="0"/>
              <a:t>Observe the head as it exits the vagina.</a:t>
            </a:r>
          </a:p>
          <a:p>
            <a:pPr lvl="1">
              <a:spcBef>
                <a:spcPct val="35000"/>
              </a:spcBef>
            </a:pPr>
            <a:r>
              <a:rPr lang="en-US" altLang="en-US" dirty="0"/>
              <a:t>Support the head with your gloved hand as it rotates.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a:lnSpc>
                <a:spcPct val="85000"/>
              </a:lnSpc>
              <a:defRPr/>
            </a:pPr>
            <a:r>
              <a:rPr lang="en-US" dirty="0">
                <a:cs typeface="+mj-cs"/>
              </a:rPr>
              <a:t>Delivery </a:t>
            </a:r>
            <a:r>
              <a:rPr lang="en-US" sz="2000" b="0" dirty="0">
                <a:cs typeface="+mj-cs"/>
              </a:rPr>
              <a:t>(3 of 6)</a:t>
            </a:r>
          </a:p>
        </p:txBody>
      </p:sp>
      <p:sp>
        <p:nvSpPr>
          <p:cNvPr id="91139" name="Rectangle 3"/>
          <p:cNvSpPr>
            <a:spLocks noGrp="1" noChangeArrowheads="1"/>
          </p:cNvSpPr>
          <p:nvPr>
            <p:ph type="body" idx="1"/>
          </p:nvPr>
        </p:nvSpPr>
        <p:spPr/>
        <p:txBody>
          <a:bodyPr rIns="228600"/>
          <a:lstStyle/>
          <a:p>
            <a:pPr>
              <a:spcBef>
                <a:spcPct val="35000"/>
              </a:spcBef>
            </a:pPr>
            <a:r>
              <a:rPr lang="en-US" altLang="en-US" dirty="0"/>
              <a:t>Delivering the head (cont’d)</a:t>
            </a:r>
          </a:p>
          <a:p>
            <a:pPr lvl="1">
              <a:spcBef>
                <a:spcPct val="35000"/>
              </a:spcBef>
            </a:pPr>
            <a:r>
              <a:rPr lang="en-US" altLang="en-US" dirty="0"/>
              <a:t>Apply gentle pressure across the perineum with a sterile gauze pad to reduce the risk of perineal tearing. </a:t>
            </a:r>
          </a:p>
          <a:p>
            <a:pPr lvl="1">
              <a:spcBef>
                <a:spcPct val="35000"/>
              </a:spcBef>
            </a:pPr>
            <a:r>
              <a:rPr lang="en-US" altLang="en-US" dirty="0"/>
              <a:t>Be prepared for the possibility of the patient having a bowel movement.</a:t>
            </a:r>
          </a:p>
          <a:p>
            <a:pPr lvl="1">
              <a:spcBef>
                <a:spcPct val="35000"/>
              </a:spcBef>
            </a:pPr>
            <a:r>
              <a:rPr lang="en-US" altLang="en-US" dirty="0"/>
              <a:t>Do not poke your fingers into the newborn’s eyes or fontanelles.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a:lnSpc>
                <a:spcPct val="85000"/>
              </a:lnSpc>
              <a:defRPr/>
            </a:pPr>
            <a:r>
              <a:rPr lang="en-US" dirty="0">
                <a:cs typeface="+mj-cs"/>
              </a:rPr>
              <a:t>Delivery </a:t>
            </a:r>
            <a:r>
              <a:rPr lang="en-US" sz="2000" b="0" dirty="0">
                <a:cs typeface="+mj-cs"/>
              </a:rPr>
              <a:t>(4 of 6)</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Unruptured amniotic sac</a:t>
            </a:r>
          </a:p>
          <a:p>
            <a:pPr lvl="1">
              <a:spcBef>
                <a:spcPct val="35000"/>
              </a:spcBef>
            </a:pPr>
            <a:r>
              <a:rPr lang="en-US" altLang="en-US" dirty="0"/>
              <a:t>If the amniotic sac does not rupture by the time the head is crowning, it will appear as a fluid-filled sac emerging from the vagina.</a:t>
            </a:r>
          </a:p>
          <a:p>
            <a:pPr lvl="1">
              <a:spcBef>
                <a:spcPct val="35000"/>
              </a:spcBef>
            </a:pPr>
            <a:r>
              <a:rPr lang="en-US" altLang="en-US" dirty="0"/>
              <a:t>It will suffocate the fetus if not removed.</a:t>
            </a:r>
          </a:p>
          <a:p>
            <a:pPr lvl="1">
              <a:spcBef>
                <a:spcPct val="35000"/>
              </a:spcBef>
            </a:pPr>
            <a:r>
              <a:rPr lang="en-US" altLang="en-US" dirty="0"/>
              <a:t>You may puncture the sac with a clamp or tear it by twisting it between your fingers.</a:t>
            </a:r>
          </a:p>
          <a:p>
            <a:pPr lvl="1">
              <a:spcBef>
                <a:spcPct val="35000"/>
              </a:spcBef>
            </a:pPr>
            <a:r>
              <a:rPr lang="en-US" altLang="en-US" dirty="0"/>
              <a:t>Clear the newborn’s mouth and nose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a:lnSpc>
                <a:spcPct val="85000"/>
              </a:lnSpc>
              <a:defRPr/>
            </a:pPr>
            <a:r>
              <a:rPr lang="en-US" dirty="0">
                <a:cs typeface="+mj-cs"/>
              </a:rPr>
              <a:t>Delivery </a:t>
            </a:r>
            <a:r>
              <a:rPr lang="en-US" sz="2000" b="0" dirty="0">
                <a:cs typeface="+mj-cs"/>
              </a:rPr>
              <a:t>(5 of 6)</a:t>
            </a:r>
          </a:p>
        </p:txBody>
      </p:sp>
      <p:sp>
        <p:nvSpPr>
          <p:cNvPr id="93187" name="Rectangle 3"/>
          <p:cNvSpPr>
            <a:spLocks noGrp="1" noChangeArrowheads="1"/>
          </p:cNvSpPr>
          <p:nvPr>
            <p:ph type="body" idx="1"/>
          </p:nvPr>
        </p:nvSpPr>
        <p:spPr/>
        <p:txBody>
          <a:bodyPr rIns="228600"/>
          <a:lstStyle/>
          <a:p>
            <a:pPr>
              <a:spcBef>
                <a:spcPct val="35000"/>
              </a:spcBef>
            </a:pPr>
            <a:r>
              <a:rPr lang="en-US" altLang="en-US" dirty="0"/>
              <a:t>Umbilical cord around the neck</a:t>
            </a:r>
          </a:p>
          <a:p>
            <a:pPr lvl="1">
              <a:spcBef>
                <a:spcPct val="35000"/>
              </a:spcBef>
            </a:pPr>
            <a:r>
              <a:rPr lang="en-US" altLang="en-US" dirty="0"/>
              <a:t>As soon as the head is delivered, use one finger to feel whether the umbilical cord is wrapped around the neck.</a:t>
            </a:r>
          </a:p>
          <a:p>
            <a:pPr lvl="1">
              <a:spcBef>
                <a:spcPct val="35000"/>
              </a:spcBef>
            </a:pPr>
            <a:r>
              <a:rPr lang="en-US" altLang="en-US" dirty="0"/>
              <a:t>Usually, you can slip the cord gently over the delivered head.</a:t>
            </a:r>
          </a:p>
          <a:p>
            <a:pPr lvl="1">
              <a:spcBef>
                <a:spcPct val="35000"/>
              </a:spcBef>
            </a:pPr>
            <a:r>
              <a:rPr lang="en-US" altLang="en-US" dirty="0"/>
              <a:t>If not, you must cut it.</a:t>
            </a:r>
          </a:p>
          <a:p>
            <a:pPr lvl="1">
              <a:spcBef>
                <a:spcPct val="35000"/>
              </a:spcBef>
            </a:pPr>
            <a:r>
              <a:rPr lang="en-US" altLang="en-US" dirty="0"/>
              <a:t>Once the cord is cut, attempt to speed delivery</a:t>
            </a:r>
            <a:r>
              <a:rPr lang="en-US" altLang="en-US"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lnSpc>
                <a:spcPct val="85000"/>
              </a:lnSpc>
              <a:defRPr/>
            </a:pPr>
            <a:r>
              <a:rPr lang="en-US" dirty="0">
                <a:cs typeface="+mj-cs"/>
              </a:rPr>
              <a:t>Delivery </a:t>
            </a:r>
            <a:r>
              <a:rPr lang="en-US" sz="2000" b="0" dirty="0">
                <a:cs typeface="+mj-cs"/>
              </a:rPr>
              <a:t>(6 of 6)</a:t>
            </a:r>
          </a:p>
        </p:txBody>
      </p:sp>
      <p:sp>
        <p:nvSpPr>
          <p:cNvPr id="94211" name="Rectangle 3"/>
          <p:cNvSpPr>
            <a:spLocks noGrp="1" noChangeArrowheads="1"/>
          </p:cNvSpPr>
          <p:nvPr>
            <p:ph type="body" idx="1"/>
          </p:nvPr>
        </p:nvSpPr>
        <p:spPr/>
        <p:txBody>
          <a:bodyPr rIns="228600"/>
          <a:lstStyle/>
          <a:p>
            <a:pPr>
              <a:spcBef>
                <a:spcPct val="35000"/>
              </a:spcBef>
            </a:pPr>
            <a:r>
              <a:rPr lang="en-US" altLang="en-US" dirty="0"/>
              <a:t>Delivering the body</a:t>
            </a:r>
          </a:p>
          <a:p>
            <a:pPr lvl="1">
              <a:spcBef>
                <a:spcPct val="35000"/>
              </a:spcBef>
            </a:pPr>
            <a:r>
              <a:rPr lang="en-US" altLang="en-US" dirty="0"/>
              <a:t>Once the head is born, the body usually delivers easily.</a:t>
            </a:r>
          </a:p>
          <a:p>
            <a:pPr lvl="1">
              <a:spcBef>
                <a:spcPct val="35000"/>
              </a:spcBef>
            </a:pPr>
            <a:r>
              <a:rPr lang="en-US" altLang="en-US" dirty="0"/>
              <a:t>Support the head and upper body as the shoulders deliver.</a:t>
            </a:r>
          </a:p>
          <a:p>
            <a:pPr lvl="1">
              <a:spcBef>
                <a:spcPct val="35000"/>
              </a:spcBef>
            </a:pPr>
            <a:r>
              <a:rPr lang="en-US" altLang="en-US" dirty="0"/>
              <a:t>Do not pull the fetus from the birth canal.</a:t>
            </a:r>
          </a:p>
          <a:p>
            <a:pPr lvl="1">
              <a:spcBef>
                <a:spcPct val="35000"/>
              </a:spcBef>
            </a:pPr>
            <a:r>
              <a:rPr lang="en-US" altLang="en-US" dirty="0"/>
              <a:t>The newborn will be slippery and covered in vernix caseosa.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itle 1"/>
          <p:cNvSpPr>
            <a:spLocks noGrp="1"/>
          </p:cNvSpPr>
          <p:nvPr>
            <p:ph type="title"/>
          </p:nvPr>
        </p:nvSpPr>
        <p:spPr/>
        <p:txBody>
          <a:bodyPr/>
          <a:lstStyle/>
          <a:p>
            <a:pPr>
              <a:lnSpc>
                <a:spcPct val="85000"/>
              </a:lnSpc>
              <a:defRPr/>
            </a:pPr>
            <a:r>
              <a:rPr lang="en-US" dirty="0">
                <a:cs typeface="+mj-cs"/>
              </a:rPr>
              <a:t>Postdelivery Care </a:t>
            </a:r>
            <a:r>
              <a:rPr lang="en-US" sz="2000" b="0" dirty="0">
                <a:cs typeface="+mj-cs"/>
              </a:rPr>
              <a:t>(1 of 5)</a:t>
            </a:r>
          </a:p>
        </p:txBody>
      </p:sp>
      <p:sp>
        <p:nvSpPr>
          <p:cNvPr id="95235" name="Content Placeholder 2"/>
          <p:cNvSpPr>
            <a:spLocks noGrp="1"/>
          </p:cNvSpPr>
          <p:nvPr>
            <p:ph type="body" idx="1"/>
          </p:nvPr>
        </p:nvSpPr>
        <p:spPr/>
        <p:txBody>
          <a:bodyPr rIns="228600"/>
          <a:lstStyle/>
          <a:p>
            <a:pPr>
              <a:spcBef>
                <a:spcPct val="35000"/>
              </a:spcBef>
            </a:pPr>
            <a:r>
              <a:rPr lang="en-US" altLang="en-US" dirty="0"/>
              <a:t>If the mother is able and willing, place the newborn on her abdomen so skin-to-skin contact can begin immediately. </a:t>
            </a:r>
          </a:p>
          <a:p>
            <a:pPr>
              <a:spcBef>
                <a:spcPct val="35000"/>
              </a:spcBef>
            </a:pPr>
            <a:r>
              <a:rPr lang="en-US" altLang="en-US" dirty="0"/>
              <a:t>Dry off the newborn and wrap him or her in a blanket or towel.</a:t>
            </a:r>
          </a:p>
          <a:p>
            <a:pPr>
              <a:spcBef>
                <a:spcPct val="35000"/>
              </a:spcBef>
            </a:pPr>
            <a:r>
              <a:rPr lang="en-US" altLang="en-US" dirty="0"/>
              <a:t>Wrap the newborn so only the face is exposed.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p:txBody>
          <a:bodyPr/>
          <a:lstStyle/>
          <a:p>
            <a:pPr>
              <a:lnSpc>
                <a:spcPct val="85000"/>
              </a:lnSpc>
              <a:defRPr/>
            </a:pPr>
            <a:r>
              <a:rPr lang="en-US" dirty="0">
                <a:cs typeface="+mj-cs"/>
              </a:rPr>
              <a:t>Introduction</a:t>
            </a:r>
          </a:p>
        </p:txBody>
      </p:sp>
      <p:sp>
        <p:nvSpPr>
          <p:cNvPr id="11267" name="Content Placeholder 2"/>
          <p:cNvSpPr>
            <a:spLocks noGrp="1"/>
          </p:cNvSpPr>
          <p:nvPr>
            <p:ph type="body" idx="1"/>
          </p:nvPr>
        </p:nvSpPr>
        <p:spPr/>
        <p:txBody>
          <a:bodyPr rIns="228600"/>
          <a:lstStyle/>
          <a:p>
            <a:pPr>
              <a:spcBef>
                <a:spcPct val="35000"/>
              </a:spcBef>
            </a:pPr>
            <a:r>
              <a:rPr lang="en-US" altLang="en-US" dirty="0"/>
              <a:t>Most deliveries occur in a hospital.</a:t>
            </a:r>
          </a:p>
          <a:p>
            <a:pPr>
              <a:spcBef>
                <a:spcPct val="35000"/>
              </a:spcBef>
            </a:pPr>
            <a:r>
              <a:rPr lang="en-US" altLang="en-US" dirty="0"/>
              <a:t>Occasionally, the pregnant woman is unable to get to a hospital.</a:t>
            </a:r>
          </a:p>
          <a:p>
            <a:pPr>
              <a:spcBef>
                <a:spcPct val="35000"/>
              </a:spcBef>
            </a:pPr>
            <a:r>
              <a:rPr lang="en-US" altLang="en-US" dirty="0"/>
              <a:t>You must then decide whether to:</a:t>
            </a:r>
          </a:p>
          <a:p>
            <a:pPr lvl="1">
              <a:spcBef>
                <a:spcPct val="35000"/>
              </a:spcBef>
            </a:pPr>
            <a:r>
              <a:rPr lang="en-US" altLang="en-US" dirty="0"/>
              <a:t>Assist the delivery on scene.</a:t>
            </a:r>
          </a:p>
          <a:p>
            <a:pPr lvl="1">
              <a:spcBef>
                <a:spcPct val="35000"/>
              </a:spcBef>
            </a:pPr>
            <a:r>
              <a:rPr lang="en-US" altLang="en-US" dirty="0"/>
              <a:t>Transport the patient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itle 1"/>
          <p:cNvSpPr>
            <a:spLocks noGrp="1"/>
          </p:cNvSpPr>
          <p:nvPr>
            <p:ph type="title"/>
          </p:nvPr>
        </p:nvSpPr>
        <p:spPr/>
        <p:txBody>
          <a:bodyPr/>
          <a:lstStyle/>
          <a:p>
            <a:pPr>
              <a:lnSpc>
                <a:spcPct val="85000"/>
              </a:lnSpc>
              <a:defRPr/>
            </a:pPr>
            <a:r>
              <a:rPr lang="en-US" dirty="0">
                <a:cs typeface="+mj-cs"/>
              </a:rPr>
              <a:t>Postdelivery Care </a:t>
            </a:r>
            <a:r>
              <a:rPr lang="en-US" sz="2000" b="0" dirty="0">
                <a:cs typeface="+mj-cs"/>
              </a:rPr>
              <a:t>(2 of 5)</a:t>
            </a:r>
          </a:p>
        </p:txBody>
      </p:sp>
      <p:sp>
        <p:nvSpPr>
          <p:cNvPr id="96259" name="Content Placeholder 2"/>
          <p:cNvSpPr>
            <a:spLocks noGrp="1"/>
          </p:cNvSpPr>
          <p:nvPr>
            <p:ph type="body" idx="1"/>
          </p:nvPr>
        </p:nvSpPr>
        <p:spPr/>
        <p:txBody>
          <a:bodyPr rIns="228600"/>
          <a:lstStyle/>
          <a:p>
            <a:pPr>
              <a:spcBef>
                <a:spcPct val="35000"/>
              </a:spcBef>
            </a:pPr>
            <a:r>
              <a:rPr lang="en-US" altLang="en-US" dirty="0"/>
              <a:t>Wipe the mouth with a sterile gauze pad as needed.</a:t>
            </a:r>
          </a:p>
          <a:p>
            <a:pPr>
              <a:spcBef>
                <a:spcPct val="35000"/>
              </a:spcBef>
            </a:pPr>
            <a:r>
              <a:rPr lang="en-US" altLang="en-US" dirty="0"/>
              <a:t>Clamp and cut the umbilical cord after approximately 60 seconds.</a:t>
            </a:r>
          </a:p>
          <a:p>
            <a:pPr>
              <a:spcBef>
                <a:spcPct val="35000"/>
              </a:spcBef>
            </a:pPr>
            <a:r>
              <a:rPr lang="en-US" altLang="en-US" dirty="0"/>
              <a:t>Obtain the 1-minute Apgar score.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itle 1"/>
          <p:cNvSpPr>
            <a:spLocks noGrp="1"/>
          </p:cNvSpPr>
          <p:nvPr>
            <p:ph type="title"/>
          </p:nvPr>
        </p:nvSpPr>
        <p:spPr/>
        <p:txBody>
          <a:bodyPr/>
          <a:lstStyle/>
          <a:p>
            <a:pPr>
              <a:lnSpc>
                <a:spcPct val="85000"/>
              </a:lnSpc>
              <a:defRPr/>
            </a:pPr>
            <a:r>
              <a:rPr lang="en-US" dirty="0">
                <a:cs typeface="+mj-cs"/>
              </a:rPr>
              <a:t>Postdelivery Care </a:t>
            </a:r>
            <a:r>
              <a:rPr lang="en-US" sz="2000" b="0" dirty="0">
                <a:cs typeface="+mj-cs"/>
              </a:rPr>
              <a:t>(3 of 5)</a:t>
            </a:r>
          </a:p>
        </p:txBody>
      </p:sp>
      <p:sp>
        <p:nvSpPr>
          <p:cNvPr id="97283" name="Content Placeholder 2"/>
          <p:cNvSpPr>
            <a:spLocks noGrp="1"/>
          </p:cNvSpPr>
          <p:nvPr>
            <p:ph type="body" idx="1"/>
          </p:nvPr>
        </p:nvSpPr>
        <p:spPr/>
        <p:txBody>
          <a:bodyPr rIns="228600"/>
          <a:lstStyle/>
          <a:p>
            <a:pPr>
              <a:spcBef>
                <a:spcPct val="35000"/>
              </a:spcBef>
            </a:pPr>
            <a:r>
              <a:rPr lang="en-US" altLang="en-US" dirty="0"/>
              <a:t>Delivery of the placenta</a:t>
            </a:r>
          </a:p>
          <a:p>
            <a:pPr lvl="1">
              <a:spcBef>
                <a:spcPct val="35000"/>
              </a:spcBef>
            </a:pPr>
            <a:r>
              <a:rPr lang="en-US" altLang="en-US" dirty="0"/>
              <a:t>Your job is only to assist.</a:t>
            </a:r>
          </a:p>
          <a:p>
            <a:pPr lvl="1">
              <a:spcBef>
                <a:spcPct val="35000"/>
              </a:spcBef>
            </a:pPr>
            <a:r>
              <a:rPr lang="en-US" altLang="en-US" dirty="0"/>
              <a:t>The placenta delivers itself, usually within a few minutes of the birth.</a:t>
            </a:r>
          </a:p>
          <a:p>
            <a:pPr lvl="1">
              <a:spcBef>
                <a:spcPct val="35000"/>
              </a:spcBef>
            </a:pPr>
            <a:r>
              <a:rPr lang="en-US" altLang="en-US" dirty="0"/>
              <a:t>Never pull on the end of the umbilical cord.</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itle 1"/>
          <p:cNvSpPr>
            <a:spLocks noGrp="1"/>
          </p:cNvSpPr>
          <p:nvPr>
            <p:ph type="title"/>
          </p:nvPr>
        </p:nvSpPr>
        <p:spPr/>
        <p:txBody>
          <a:bodyPr/>
          <a:lstStyle/>
          <a:p>
            <a:pPr>
              <a:lnSpc>
                <a:spcPct val="85000"/>
              </a:lnSpc>
              <a:defRPr/>
            </a:pPr>
            <a:r>
              <a:rPr lang="en-US" dirty="0">
                <a:cs typeface="+mj-cs"/>
              </a:rPr>
              <a:t>Postdelivery Care </a:t>
            </a:r>
            <a:r>
              <a:rPr lang="en-US" sz="2000" b="0" dirty="0">
                <a:cs typeface="+mj-cs"/>
              </a:rPr>
              <a:t>(4 of 5)</a:t>
            </a:r>
          </a:p>
        </p:txBody>
      </p:sp>
      <p:sp>
        <p:nvSpPr>
          <p:cNvPr id="9830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You can help to slow bleeding by gently massaging the woman’s abdomen with a firm, circular, “kneading” motion.</a:t>
            </a:r>
          </a:p>
        </p:txBody>
      </p:sp>
      <p:sp>
        <p:nvSpPr>
          <p:cNvPr id="2" name="Rectangle 1"/>
          <p:cNvSpPr/>
          <p:nvPr/>
        </p:nvSpPr>
        <p:spPr>
          <a:xfrm>
            <a:off x="901700" y="4905974"/>
            <a:ext cx="4736514" cy="646331"/>
          </a:xfrm>
          <a:prstGeom prst="rect">
            <a:avLst/>
          </a:prstGeom>
        </p:spPr>
        <p:txBody>
          <a:bodyPr wrap="square">
            <a:spAutoFit/>
          </a:bodyPr>
          <a:lstStyle/>
          <a:p>
            <a:r>
              <a:rPr lang="en-US" b="1" dirty="0"/>
              <a:t>FIGURE 34-9 </a:t>
            </a:r>
            <a:r>
              <a:rPr lang="en-US" dirty="0"/>
              <a:t>After delivery, massage the woman’s abdomen in a firm, circular motion.</a:t>
            </a:r>
          </a:p>
        </p:txBody>
      </p:sp>
      <p:sp>
        <p:nvSpPr>
          <p:cNvPr id="4" name="Rectangle 3"/>
          <p:cNvSpPr/>
          <p:nvPr/>
        </p:nvSpPr>
        <p:spPr>
          <a:xfrm>
            <a:off x="901700" y="555230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8194" name="Picture 2" descr="A photo of a woman's stomach being massaged by two gloved hand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4550532" cy="3432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pPr>
              <a:lnSpc>
                <a:spcPct val="85000"/>
              </a:lnSpc>
              <a:defRPr/>
            </a:pPr>
            <a:r>
              <a:rPr lang="en-US" dirty="0">
                <a:cs typeface="+mj-cs"/>
              </a:rPr>
              <a:t>Postdelivery Care </a:t>
            </a:r>
            <a:r>
              <a:rPr lang="en-US" sz="2000" b="0" dirty="0">
                <a:cs typeface="+mj-cs"/>
              </a:rPr>
              <a:t>(5 of 5)</a:t>
            </a:r>
          </a:p>
        </p:txBody>
      </p:sp>
      <p:sp>
        <p:nvSpPr>
          <p:cNvPr id="99331" name="Rectangle 3"/>
          <p:cNvSpPr>
            <a:spLocks noGrp="1" noChangeArrowheads="1"/>
          </p:cNvSpPr>
          <p:nvPr>
            <p:ph type="body" idx="1"/>
          </p:nvPr>
        </p:nvSpPr>
        <p:spPr/>
        <p:txBody>
          <a:bodyPr rIns="228600"/>
          <a:lstStyle/>
          <a:p>
            <a:pPr>
              <a:spcBef>
                <a:spcPct val="35000"/>
              </a:spcBef>
            </a:pPr>
            <a:r>
              <a:rPr lang="en-US" altLang="en-US" dirty="0"/>
              <a:t>Record the time of birth in your patient care report.</a:t>
            </a:r>
          </a:p>
          <a:p>
            <a:pPr>
              <a:spcBef>
                <a:spcPct val="35000"/>
              </a:spcBef>
            </a:pPr>
            <a:r>
              <a:rPr lang="en-US" altLang="en-US" dirty="0"/>
              <a:t>The following are emergency situations:</a:t>
            </a:r>
          </a:p>
          <a:p>
            <a:pPr lvl="1">
              <a:spcBef>
                <a:spcPct val="35000"/>
              </a:spcBef>
            </a:pPr>
            <a:r>
              <a:rPr lang="en-US" altLang="en-US" dirty="0"/>
              <a:t>More than 30 minutes elapse and the placenta has not delivered</a:t>
            </a:r>
          </a:p>
          <a:p>
            <a:pPr lvl="1">
              <a:spcBef>
                <a:spcPct val="35000"/>
              </a:spcBef>
            </a:pPr>
            <a:r>
              <a:rPr lang="en-US" altLang="en-US" dirty="0"/>
              <a:t>There is more than 500 mL of bleeding before delivery of the placenta.</a:t>
            </a:r>
          </a:p>
          <a:p>
            <a:pPr lvl="1">
              <a:spcBef>
                <a:spcPct val="35000"/>
              </a:spcBef>
            </a:pPr>
            <a:r>
              <a:rPr lang="en-US" altLang="en-US" dirty="0"/>
              <a:t>There is significant bleeding after the delivery of the placenta.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itle 1"/>
          <p:cNvSpPr>
            <a:spLocks noGrp="1"/>
          </p:cNvSpPr>
          <p:nvPr>
            <p:ph type="title"/>
          </p:nvPr>
        </p:nvSpPr>
        <p:spPr/>
        <p:txBody>
          <a:bodyPr/>
          <a:lstStyle/>
          <a:p>
            <a:pPr>
              <a:lnSpc>
                <a:spcPct val="85000"/>
              </a:lnSpc>
              <a:defRPr/>
            </a:pPr>
            <a:r>
              <a:rPr lang="en-US" dirty="0">
                <a:cs typeface="+mj-cs"/>
              </a:rPr>
              <a:t>Neonatal Assessment and Resuscitation </a:t>
            </a:r>
            <a:r>
              <a:rPr lang="en-US" sz="2000" b="0" dirty="0">
                <a:cs typeface="+mj-cs"/>
              </a:rPr>
              <a:t>(1 of 3)</a:t>
            </a:r>
          </a:p>
        </p:txBody>
      </p:sp>
      <p:sp>
        <p:nvSpPr>
          <p:cNvPr id="100355" name="Content Placeholder 2"/>
          <p:cNvSpPr>
            <a:spLocks noGrp="1"/>
          </p:cNvSpPr>
          <p:nvPr>
            <p:ph type="body" idx="1"/>
          </p:nvPr>
        </p:nvSpPr>
        <p:spPr/>
        <p:txBody>
          <a:bodyPr rIns="228600"/>
          <a:lstStyle/>
          <a:p>
            <a:pPr>
              <a:spcBef>
                <a:spcPct val="35000"/>
              </a:spcBef>
            </a:pPr>
            <a:r>
              <a:rPr lang="en-US" altLang="en-US" dirty="0"/>
              <a:t>The first minute after birth is the “golden minute.”</a:t>
            </a:r>
          </a:p>
          <a:p>
            <a:pPr>
              <a:spcBef>
                <a:spcPct val="35000"/>
              </a:spcBef>
            </a:pPr>
            <a:r>
              <a:rPr lang="en-US" altLang="en-US" dirty="0"/>
              <a:t>During this time perform the initial steps of newborn care:</a:t>
            </a:r>
          </a:p>
          <a:p>
            <a:pPr lvl="1">
              <a:spcBef>
                <a:spcPct val="35000"/>
              </a:spcBef>
            </a:pPr>
            <a:r>
              <a:rPr lang="en-US" altLang="en-US" dirty="0"/>
              <a:t>Airway positioning and suctioning, if needed</a:t>
            </a:r>
          </a:p>
          <a:p>
            <a:pPr lvl="1">
              <a:spcBef>
                <a:spcPct val="35000"/>
              </a:spcBef>
            </a:pPr>
            <a:r>
              <a:rPr lang="en-US" altLang="en-US" dirty="0"/>
              <a:t>Drying</a:t>
            </a:r>
          </a:p>
          <a:p>
            <a:pPr lvl="1">
              <a:spcBef>
                <a:spcPct val="35000"/>
              </a:spcBef>
            </a:pPr>
            <a:r>
              <a:rPr lang="en-US" altLang="en-US" dirty="0"/>
              <a:t>Warming</a:t>
            </a:r>
          </a:p>
          <a:p>
            <a:pPr lvl="1">
              <a:spcBef>
                <a:spcPct val="35000"/>
              </a:spcBef>
            </a:pPr>
            <a:r>
              <a:rPr lang="en-US" altLang="en-US" dirty="0"/>
              <a:t>Tactile stimulation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Title 1"/>
          <p:cNvSpPr>
            <a:spLocks noGrp="1"/>
          </p:cNvSpPr>
          <p:nvPr>
            <p:ph type="title"/>
          </p:nvPr>
        </p:nvSpPr>
        <p:spPr/>
        <p:txBody>
          <a:bodyPr/>
          <a:lstStyle/>
          <a:p>
            <a:pPr>
              <a:lnSpc>
                <a:spcPct val="85000"/>
              </a:lnSpc>
              <a:defRPr/>
            </a:pPr>
            <a:r>
              <a:rPr lang="en-US" dirty="0">
                <a:cs typeface="+mj-cs"/>
              </a:rPr>
              <a:t>Neonatal Assessment and Resuscitation </a:t>
            </a:r>
            <a:r>
              <a:rPr lang="en-US" sz="2000" b="0" dirty="0">
                <a:cs typeface="+mj-cs"/>
              </a:rPr>
              <a:t>(2 of 3)</a:t>
            </a:r>
          </a:p>
        </p:txBody>
      </p:sp>
      <p:sp>
        <p:nvSpPr>
          <p:cNvPr id="101379" name="Content Placeholder 2"/>
          <p:cNvSpPr>
            <a:spLocks noGrp="1"/>
          </p:cNvSpPr>
          <p:nvPr>
            <p:ph type="body" idx="1"/>
          </p:nvPr>
        </p:nvSpPr>
        <p:spPr/>
        <p:txBody>
          <a:bodyPr rIns="228600"/>
          <a:lstStyle/>
          <a:p>
            <a:r>
              <a:rPr lang="en-US" kern="1200" dirty="0">
                <a:ea typeface="MS PGothic" pitchFamily="34" charset="-128"/>
              </a:rPr>
              <a:t>Normally the newborn will begin breathing within 30 seconds after birth, and the heart rate will be 100 beats/min or higher.</a:t>
            </a:r>
          </a:p>
          <a:p>
            <a:pPr lvl="1">
              <a:spcBef>
                <a:spcPts val="900"/>
              </a:spcBef>
            </a:pPr>
            <a:r>
              <a:rPr lang="en-US" kern="1200" dirty="0">
                <a:ea typeface="MS PGothic" pitchFamily="34" charset="-128"/>
              </a:rPr>
              <a:t>If not, positive pressure ventilation may be needed</a:t>
            </a:r>
          </a:p>
          <a:p>
            <a:pPr>
              <a:spcBef>
                <a:spcPct val="35000"/>
              </a:spcBef>
            </a:pPr>
            <a:r>
              <a:rPr lang="en-US" altLang="en-US" dirty="0"/>
              <a:t>Many newborns require some form of stimulation, including:</a:t>
            </a:r>
          </a:p>
          <a:p>
            <a:pPr lvl="1">
              <a:spcBef>
                <a:spcPct val="35000"/>
              </a:spcBef>
            </a:pPr>
            <a:r>
              <a:rPr lang="en-US" altLang="en-US" dirty="0"/>
              <a:t>Positioning the airway, drying, warming, suctioning, or tactile stimulation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Title 1"/>
          <p:cNvSpPr>
            <a:spLocks noGrp="1"/>
          </p:cNvSpPr>
          <p:nvPr>
            <p:ph type="title"/>
          </p:nvPr>
        </p:nvSpPr>
        <p:spPr/>
        <p:txBody>
          <a:bodyPr/>
          <a:lstStyle/>
          <a:p>
            <a:pPr>
              <a:lnSpc>
                <a:spcPct val="85000"/>
              </a:lnSpc>
              <a:defRPr/>
            </a:pPr>
            <a:r>
              <a:rPr lang="en-US" dirty="0">
                <a:cs typeface="+mj-cs"/>
              </a:rPr>
              <a:t>Neonatal Assessment and Resuscitation </a:t>
            </a:r>
            <a:r>
              <a:rPr lang="en-US" sz="2000" b="0" dirty="0">
                <a:cs typeface="+mj-cs"/>
              </a:rPr>
              <a:t>(3 of 3)</a:t>
            </a:r>
          </a:p>
        </p:txBody>
      </p:sp>
      <p:pic>
        <p:nvPicPr>
          <p:cNvPr id="9218" name="Picture 2" descr="The table shows two columns and two rows. Row entries are as follows. Row 1. Assess and support: Airway (position and suction if needed). Breathing (tactile stimulation). Circulation (heart rate and skin color). Temperature (warm and dry). Row 2. Basic life support: interventions. Dry and warm the newborn. Provide tactile stimulation while actively drying and warming. Open the airway and suction with a bulb syringe if needed. Use a bag-mask device to ventilate the newborn if needed. This is seldom required. Perform chest compressions if there is no pulse or if the heart rate is ,60 beats per minute after 30 seconds of ventilation and the heart rate is not increasing.&#10;" title="A table is titled initial steps for newborn care and resusc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2" y="1249334"/>
            <a:ext cx="4533898" cy="5551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a:lnSpc>
                <a:spcPct val="85000"/>
              </a:lnSpc>
              <a:defRPr/>
            </a:pPr>
            <a:r>
              <a:rPr lang="en-US" dirty="0">
                <a:cs typeface="+mj-cs"/>
              </a:rPr>
              <a:t>Additional Resuscitation Efforts </a:t>
            </a:r>
            <a:r>
              <a:rPr lang="en-US" sz="2000" b="0" dirty="0">
                <a:cs typeface="+mj-cs"/>
              </a:rPr>
              <a:t>(1 of 4)</a:t>
            </a:r>
          </a:p>
        </p:txBody>
      </p:sp>
      <p:sp>
        <p:nvSpPr>
          <p:cNvPr id="104451" name="Rectangle 3"/>
          <p:cNvSpPr>
            <a:spLocks noGrp="1" noChangeArrowheads="1"/>
          </p:cNvSpPr>
          <p:nvPr>
            <p:ph type="body" idx="1"/>
          </p:nvPr>
        </p:nvSpPr>
        <p:spPr/>
        <p:txBody>
          <a:bodyPr rIns="228600"/>
          <a:lstStyle/>
          <a:p>
            <a:pPr>
              <a:spcBef>
                <a:spcPct val="35000"/>
              </a:spcBef>
            </a:pPr>
            <a:r>
              <a:rPr lang="en-US" altLang="en-US" dirty="0"/>
              <a:t>Observe the newborn for spontaneous respirations, skin color, and movement of the extremities.</a:t>
            </a:r>
          </a:p>
          <a:p>
            <a:pPr>
              <a:spcBef>
                <a:spcPct val="35000"/>
              </a:spcBef>
            </a:pPr>
            <a:r>
              <a:rPr lang="en-US" altLang="en-US" dirty="0"/>
              <a:t>Evaluate the heart rate at the base of the umbilical cord or brachial artery or by listening to the newborn’s chest with a stethoscope.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a:lnSpc>
                <a:spcPct val="85000"/>
              </a:lnSpc>
              <a:defRPr/>
            </a:pPr>
            <a:r>
              <a:rPr lang="en-US" dirty="0">
                <a:cs typeface="+mj-cs"/>
              </a:rPr>
              <a:t>Additional Resuscitation Efforts </a:t>
            </a:r>
            <a:r>
              <a:rPr lang="en-US" sz="2000" b="0" dirty="0">
                <a:cs typeface="+mj-cs"/>
              </a:rPr>
              <a:t>(2 of 4)</a:t>
            </a:r>
          </a:p>
        </p:txBody>
      </p:sp>
      <p:sp>
        <p:nvSpPr>
          <p:cNvPr id="106499" name="Rectangle 3"/>
          <p:cNvSpPr>
            <a:spLocks noGrp="1" noChangeArrowheads="1"/>
          </p:cNvSpPr>
          <p:nvPr>
            <p:ph type="body" idx="1"/>
          </p:nvPr>
        </p:nvSpPr>
        <p:spPr/>
        <p:txBody>
          <a:bodyPr rIns="228600"/>
          <a:lstStyle/>
          <a:p>
            <a:pPr>
              <a:spcBef>
                <a:spcPct val="35000"/>
              </a:spcBef>
            </a:pPr>
            <a:r>
              <a:rPr lang="en-US" altLang="en-US" dirty="0"/>
              <a:t>If chest compressions are required, use the hand-encircling technique for two-person resuscitation.</a:t>
            </a:r>
          </a:p>
          <a:p>
            <a:pPr lvl="1">
              <a:spcBef>
                <a:spcPct val="35000"/>
              </a:spcBef>
            </a:pPr>
            <a:r>
              <a:rPr lang="en-US" altLang="en-US" dirty="0"/>
              <a:t>Perform bag-mask ventilation during a pause after every third compression, using a ratio of 3:1.</a:t>
            </a:r>
          </a:p>
          <a:p>
            <a:pPr lvl="1">
              <a:spcBef>
                <a:spcPct val="35000"/>
              </a:spcBef>
            </a:pPr>
            <a:r>
              <a:rPr lang="en-US" altLang="en-US" dirty="0"/>
              <a:t>120 actions per minute (90 compressions and 30 ventilations)</a:t>
            </a:r>
          </a:p>
          <a:p>
            <a:pPr lvl="1">
              <a:spcBef>
                <a:spcPct val="35000"/>
              </a:spcBef>
            </a:pPr>
            <a:r>
              <a:rPr lang="en-US" dirty="0"/>
              <a:t>Hands-only CPR is not as effective as ventilation with CPR.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pPr>
              <a:lnSpc>
                <a:spcPct val="85000"/>
              </a:lnSpc>
              <a:defRPr/>
            </a:pPr>
            <a:r>
              <a:rPr lang="en-US" dirty="0">
                <a:cs typeface="+mj-cs"/>
              </a:rPr>
              <a:t>Additional Resuscitation Efforts </a:t>
            </a:r>
            <a:r>
              <a:rPr lang="en-US" sz="2000" b="0" dirty="0">
                <a:cs typeface="+mj-cs"/>
              </a:rPr>
              <a:t>(3 of 4)</a:t>
            </a:r>
          </a:p>
        </p:txBody>
      </p:sp>
      <p:sp>
        <p:nvSpPr>
          <p:cNvPr id="2" name="Rectangle 1"/>
          <p:cNvSpPr/>
          <p:nvPr/>
        </p:nvSpPr>
        <p:spPr>
          <a:xfrm>
            <a:off x="1759607" y="5255388"/>
            <a:ext cx="8872099" cy="646331"/>
          </a:xfrm>
          <a:prstGeom prst="rect">
            <a:avLst/>
          </a:prstGeom>
        </p:spPr>
        <p:txBody>
          <a:bodyPr wrap="square">
            <a:spAutoFit/>
          </a:bodyPr>
          <a:lstStyle/>
          <a:p>
            <a:r>
              <a:rPr lang="en-US" b="1" dirty="0"/>
              <a:t>FIGURE 34-11 A. </a:t>
            </a:r>
            <a:r>
              <a:rPr lang="en-US" dirty="0"/>
              <a:t>Chest compressions should be given with the hands encircling the newborn and thumbs side by side. </a:t>
            </a:r>
            <a:r>
              <a:rPr lang="en-US" b="1" dirty="0"/>
              <a:t>B. </a:t>
            </a:r>
            <a:r>
              <a:rPr lang="en-US" dirty="0"/>
              <a:t>In very small newborns, you may need to overlap the thumbs.</a:t>
            </a:r>
          </a:p>
        </p:txBody>
      </p:sp>
      <p:sp>
        <p:nvSpPr>
          <p:cNvPr id="3" name="Rectangle 2"/>
          <p:cNvSpPr/>
          <p:nvPr/>
        </p:nvSpPr>
        <p:spPr>
          <a:xfrm>
            <a:off x="1759607" y="5901719"/>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pic>
        <p:nvPicPr>
          <p:cNvPr id="10242" name="Picture 2" descr="A: A pair of gloved hands is encircling the chest of the infant with thumb on the upper chest and the other fingers at the back. Another pair of gloved hands is holding a bag valve mask over the mouth and nose of the infant. B: A pair of gloved hands is encircling the chest of the infant with thumb on the upper chest and the other fingers at the back. The thumb of both the hands is overlapping.&#10;" title="Two illustrations, A and B, of the procedure for giving chest compressions to a new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551" y="1473200"/>
            <a:ext cx="8304212" cy="3680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TotalTime>
  <Words>16867</Words>
  <Application>Microsoft Macintosh PowerPoint</Application>
  <PresentationFormat>Widescreen</PresentationFormat>
  <Paragraphs>1693</Paragraphs>
  <Slides>155</Slides>
  <Notes>125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155</vt:i4>
      </vt:variant>
    </vt:vector>
  </HeadingPairs>
  <TitlesOfParts>
    <vt:vector size="160" baseType="lpstr">
      <vt:lpstr>Arial</vt:lpstr>
      <vt:lpstr>Calibri</vt:lpstr>
      <vt:lpstr>Times New Roman</vt:lpstr>
      <vt:lpstr>Wingdings</vt:lpstr>
      <vt:lpstr>Educational subjects 16x9</vt:lpstr>
      <vt:lpstr>Obstetrics and Neonatal Care</vt:lpstr>
      <vt:lpstr>National EMS Education Standard Competencies (1 of 7)</vt:lpstr>
      <vt:lpstr>National EMS Education Standard Competencies (2 of 7)</vt:lpstr>
      <vt:lpstr>National EMS Education Standard Competencies (3 of 7)</vt:lpstr>
      <vt:lpstr>National EMS Education Standard Competencies (4 of 7)</vt:lpstr>
      <vt:lpstr>National EMS Education Standard Competencies (5 of 7)</vt:lpstr>
      <vt:lpstr>National EMS Education Standard Competencies (6 of 7)</vt:lpstr>
      <vt:lpstr>National EMS Education Standard Competencies (7 of 7)</vt:lpstr>
      <vt:lpstr>Introduction</vt:lpstr>
      <vt:lpstr>Anatomy and Physiology of the Female  Reproductive System (1 of 9)</vt:lpstr>
      <vt:lpstr>Anatomy and Physiology of the Female  Reproductive System (2 of 9)</vt:lpstr>
      <vt:lpstr>Anatomy and Physiology of the Female  Reproductive System (3 of 9)</vt:lpstr>
      <vt:lpstr>Anatomy and Physiology of the Female  Reproductive System (4 of 9)</vt:lpstr>
      <vt:lpstr>Anatomy and Physiology of the Female  Reproductive System (5 of 9)</vt:lpstr>
      <vt:lpstr>Anatomy and Physiology of the Female  Reproductive System (6 of 9)</vt:lpstr>
      <vt:lpstr>Anatomy and Physiology of the Female  Reproductive System (7 of 9)</vt:lpstr>
      <vt:lpstr>Anatomy and Physiology of the Female  Reproductive System (8 of 9)</vt:lpstr>
      <vt:lpstr>Anatomy and Physiology of the Female  Reproductive System (9 of 9)</vt:lpstr>
      <vt:lpstr>Normal Changes in Pregnancy (1 of 6)</vt:lpstr>
      <vt:lpstr>Normal Changes in Pregnancy (2 of 6)</vt:lpstr>
      <vt:lpstr>Normal Changes in Pregnancy (3 of 6)</vt:lpstr>
      <vt:lpstr>Normal Changes in Pregnancy (4 of 6)</vt:lpstr>
      <vt:lpstr>Normal Changes in Pregnancy (5 of 6)</vt:lpstr>
      <vt:lpstr>Normal Changes in Pregnancy (6 of 6)</vt:lpstr>
      <vt:lpstr>Complications of Pregnancy</vt:lpstr>
      <vt:lpstr>Diabetes</vt:lpstr>
      <vt:lpstr>Hypertensive Disorders (1 of 4)</vt:lpstr>
      <vt:lpstr>Hypertensive Disorders (2 of 4)</vt:lpstr>
      <vt:lpstr>Hypertensive Disorders (3 of 4)</vt:lpstr>
      <vt:lpstr>Hypertensive Disorders (4 of 4)</vt:lpstr>
      <vt:lpstr>Bleeding (1 of 4)</vt:lpstr>
      <vt:lpstr>Bleeding (2 of 4)</vt:lpstr>
      <vt:lpstr>Bleeding (3 of 4)</vt:lpstr>
      <vt:lpstr>Bleeding (4 of 4)</vt:lpstr>
      <vt:lpstr>Abortion</vt:lpstr>
      <vt:lpstr>Abuse (1 of 2)</vt:lpstr>
      <vt:lpstr>Abuse (2 of 2)</vt:lpstr>
      <vt:lpstr>Substance Abuse (1 of 2)</vt:lpstr>
      <vt:lpstr>Substance Abuse (2 of 2)</vt:lpstr>
      <vt:lpstr>Special Considerations for Trauma and Pregnancy (1 of 8)</vt:lpstr>
      <vt:lpstr>Special Considerations for Trauma and Pregnancy (2 of 8)</vt:lpstr>
      <vt:lpstr>Special Considerations for Trauma and Pregnancy (3 of 8)</vt:lpstr>
      <vt:lpstr>Special Considerations for Trauma and Pregnancy (4 of 8)</vt:lpstr>
      <vt:lpstr>Special Considerations for Trauma and Pregnancy (5 of 8)</vt:lpstr>
      <vt:lpstr>Special Considerations for Trauma and Pregnancy (6 of 8)</vt:lpstr>
      <vt:lpstr>Special Considerations for Trauma and Pregnancy (7 of 8)</vt:lpstr>
      <vt:lpstr>Special Considerations for Trauma and Pregnancy (8 of 8)</vt:lpstr>
      <vt:lpstr>Cultural Value Considerations (1 of 2)</vt:lpstr>
      <vt:lpstr>Cultural Value Considerations (2 of 2)</vt:lpstr>
      <vt:lpstr>Teenage Pregnancy</vt:lpstr>
      <vt:lpstr>Patient Assessment</vt:lpstr>
      <vt:lpstr>Scene Size-up (1 of 2) </vt:lpstr>
      <vt:lpstr>Scene Size-up (2 of 2)</vt:lpstr>
      <vt:lpstr>Primary Assessment (1 of 5) </vt:lpstr>
      <vt:lpstr>Primary Assessment (2 of 5)</vt:lpstr>
      <vt:lpstr>Primary Assessment (3 of 5)</vt:lpstr>
      <vt:lpstr>Primary Assessment (4 of 5)</vt:lpstr>
      <vt:lpstr>Primary Assessment (5 of 5)</vt:lpstr>
      <vt:lpstr>History Taking (1 of 2)</vt:lpstr>
      <vt:lpstr>History Taking (2 of 2)</vt:lpstr>
      <vt:lpstr>Secondary Assessment (1 of 2)</vt:lpstr>
      <vt:lpstr>Secondary Assessment (2 of 2)</vt:lpstr>
      <vt:lpstr>Reassessment (1 of 3) </vt:lpstr>
      <vt:lpstr>Reassessment (2 of 3)</vt:lpstr>
      <vt:lpstr>Reassessment (3 of 3)</vt:lpstr>
      <vt:lpstr>Stages of Labor</vt:lpstr>
      <vt:lpstr>First Stage (1 of 4)</vt:lpstr>
      <vt:lpstr>First Stage (2 of 4)</vt:lpstr>
      <vt:lpstr>First Stage (3 of 4)</vt:lpstr>
      <vt:lpstr>First Stage (4 of 4)</vt:lpstr>
      <vt:lpstr>Second Stage</vt:lpstr>
      <vt:lpstr>Third Stage</vt:lpstr>
      <vt:lpstr>Preparing for Delivery (1 of 10)</vt:lpstr>
      <vt:lpstr>Preparing for Delivery (2 of 10)</vt:lpstr>
      <vt:lpstr>Preparing for Delivery (3 of 10)</vt:lpstr>
      <vt:lpstr>Preparing for Delivery (4 of 10)</vt:lpstr>
      <vt:lpstr>Preparing for Delivery (5 of 10)</vt:lpstr>
      <vt:lpstr>Preparing for Delivery (6 of 10)</vt:lpstr>
      <vt:lpstr>Preparing for Delivery (7 of 10)</vt:lpstr>
      <vt:lpstr>Preparing for Delivery (8 of 10)</vt:lpstr>
      <vt:lpstr>Preparing for Delivery (9 of 10)</vt:lpstr>
      <vt:lpstr>Preparing for Delivery (10 of 10)</vt:lpstr>
      <vt:lpstr>Delivery (1 of 6) </vt:lpstr>
      <vt:lpstr>Delivery (2 of 6)</vt:lpstr>
      <vt:lpstr>Delivery (3 of 6)</vt:lpstr>
      <vt:lpstr>Delivery (4 of 6)</vt:lpstr>
      <vt:lpstr>Delivery (5 of 6)</vt:lpstr>
      <vt:lpstr>Delivery (6 of 6)</vt:lpstr>
      <vt:lpstr>Postdelivery Care (1 of 5)</vt:lpstr>
      <vt:lpstr>Postdelivery Care (2 of 5)</vt:lpstr>
      <vt:lpstr>Postdelivery Care (3 of 5)</vt:lpstr>
      <vt:lpstr>Postdelivery Care (4 of 5)</vt:lpstr>
      <vt:lpstr>Postdelivery Care (5 of 5)</vt:lpstr>
      <vt:lpstr>Neonatal Assessment and Resuscitation (1 of 3)</vt:lpstr>
      <vt:lpstr>Neonatal Assessment and Resuscitation (2 of 3)</vt:lpstr>
      <vt:lpstr>Neonatal Assessment and Resuscitation (3 of 3)</vt:lpstr>
      <vt:lpstr>Additional Resuscitation Efforts (1 of 4)</vt:lpstr>
      <vt:lpstr>Additional Resuscitation Efforts (2 of 4)</vt:lpstr>
      <vt:lpstr>Additional Resuscitation Efforts (3 of 4)</vt:lpstr>
      <vt:lpstr>Additional Resuscitation Efforts (4 of 4)</vt:lpstr>
      <vt:lpstr>The Apgar Score (1 of 5)</vt:lpstr>
      <vt:lpstr>The Apgar Score (2 of 5)</vt:lpstr>
      <vt:lpstr>The Apgar Score (3 of 5)</vt:lpstr>
      <vt:lpstr>The Apgar Score (4 of 5)</vt:lpstr>
      <vt:lpstr>The Apgar Score (5 of 5)</vt:lpstr>
      <vt:lpstr>Breech Delivery (1 of 4)</vt:lpstr>
      <vt:lpstr>Breech Delivery (2 of 4)</vt:lpstr>
      <vt:lpstr>Breech Delivery (3 of 4)</vt:lpstr>
      <vt:lpstr>Breech Delivery (4 of 4)</vt:lpstr>
      <vt:lpstr>Presentation Complications (1 of 4)</vt:lpstr>
      <vt:lpstr>Presentation Complications (2 of 4)</vt:lpstr>
      <vt:lpstr>Presentation Complications (3 of 4)</vt:lpstr>
      <vt:lpstr>Presentation Complications (4 of 4)</vt:lpstr>
      <vt:lpstr>Spina Bifida</vt:lpstr>
      <vt:lpstr>Multiple Gestation (1 of 2)</vt:lpstr>
      <vt:lpstr>Multiple Gestation (2 of 2)</vt:lpstr>
      <vt:lpstr>Premature Birth (1 of 3)</vt:lpstr>
      <vt:lpstr>Premature Birth (2 of 3)</vt:lpstr>
      <vt:lpstr>Premature Birth (3 of 3)</vt:lpstr>
      <vt:lpstr>Postterm Pregnancy (1 of 2)</vt:lpstr>
      <vt:lpstr>Postterm Pregnancy (2 of 2)</vt:lpstr>
      <vt:lpstr>Fetal Demise</vt:lpstr>
      <vt:lpstr>Postpartum Complications (1 of 3)</vt:lpstr>
      <vt:lpstr>Postpartum Complications (2 of 3)</vt:lpstr>
      <vt:lpstr>Postpartum Complications (3 of 3)</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53</cp:revision>
  <dcterms:created xsi:type="dcterms:W3CDTF">2019-03-08T18:11:57Z</dcterms:created>
  <dcterms:modified xsi:type="dcterms:W3CDTF">2020-12-18T18:26:45Z</dcterms:modified>
</cp:coreProperties>
</file>